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4"/>
  </p:sldMasterIdLst>
  <p:notesMasterIdLst>
    <p:notesMasterId r:id="rId16"/>
  </p:notesMasterIdLst>
  <p:sldIdLst>
    <p:sldId id="359" r:id="rId5"/>
    <p:sldId id="403" r:id="rId6"/>
    <p:sldId id="377" r:id="rId7"/>
    <p:sldId id="404" r:id="rId8"/>
    <p:sldId id="408" r:id="rId9"/>
    <p:sldId id="385" r:id="rId10"/>
    <p:sldId id="406" r:id="rId11"/>
    <p:sldId id="409" r:id="rId12"/>
    <p:sldId id="407" r:id="rId13"/>
    <p:sldId id="386" r:id="rId14"/>
    <p:sldId id="38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5EB7"/>
    <a:srgbClr val="4F81BD"/>
    <a:srgbClr val="F2F2F2"/>
    <a:srgbClr val="E1E6CD"/>
    <a:srgbClr val="A6B727"/>
    <a:srgbClr val="B727A6"/>
    <a:srgbClr val="8ABAD4"/>
    <a:srgbClr val="A0AF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6900B8-21B5-4816-A5E0-1E850D8AAA72}" v="25" dt="2024-03-20T21:06:28.0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78" autoAdjust="0"/>
    <p:restoredTop sz="77723" autoAdjust="0"/>
  </p:normalViewPr>
  <p:slideViewPr>
    <p:cSldViewPr snapToGrid="0">
      <p:cViewPr varScale="1">
        <p:scale>
          <a:sx n="88" d="100"/>
          <a:sy n="88" d="100"/>
        </p:scale>
        <p:origin x="1260" y="96"/>
      </p:cViewPr>
      <p:guideLst/>
    </p:cSldViewPr>
  </p:slideViewPr>
  <p:notesTextViewPr>
    <p:cViewPr>
      <p:scale>
        <a:sx n="125" d="100"/>
        <a:sy n="125" d="100"/>
      </p:scale>
      <p:origin x="0" y="0"/>
    </p:cViewPr>
  </p:notesTextViewPr>
  <p:sorterViewPr>
    <p:cViewPr varScale="1">
      <p:scale>
        <a:sx n="1" d="1"/>
        <a:sy n="1" d="1"/>
      </p:scale>
      <p:origin x="0" y="-409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675CD3-0EF2-479E-970B-096F9E7E41BE}" type="datetimeFigureOut">
              <a:rPr lang="en-US" smtClean="0"/>
              <a:t>3/21/2024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040440-49BC-41B6-8201-49ABB6373113}" type="slidenum">
              <a:rPr lang="en-US" smtClean="0"/>
              <a:t>‹#›</a:t>
            </a:fld>
            <a:endParaRPr lang="en-US"/>
          </a:p>
        </p:txBody>
      </p:sp>
    </p:spTree>
    <p:extLst>
      <p:ext uri="{BB962C8B-B14F-4D97-AF65-F5344CB8AC3E}">
        <p14:creationId xmlns:p14="http://schemas.microsoft.com/office/powerpoint/2010/main" val="2964077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the opportunity to present our latest report tonight.</a:t>
            </a:r>
          </a:p>
          <a:p>
            <a:r>
              <a:rPr lang="en-US" dirty="0"/>
              <a:t>We hope that the Selectboard will accept the report so that we can get to work implementing it as part of ongoing efforts to </a:t>
            </a:r>
            <a:r>
              <a:rPr lang="en-US" sz="1200" dirty="0"/>
              <a:t>making Richmond safer and more inviting for pedestrians, bicyclists, and motorists. </a:t>
            </a:r>
            <a:endParaRPr lang="en-US" dirty="0"/>
          </a:p>
        </p:txBody>
      </p:sp>
      <p:sp>
        <p:nvSpPr>
          <p:cNvPr id="4" name="Slide Number Placeholder 3"/>
          <p:cNvSpPr>
            <a:spLocks noGrp="1"/>
          </p:cNvSpPr>
          <p:nvPr>
            <p:ph type="sldNum" sz="quarter" idx="5"/>
          </p:nvPr>
        </p:nvSpPr>
        <p:spPr/>
        <p:txBody>
          <a:bodyPr/>
          <a:lstStyle/>
          <a:p>
            <a:fld id="{99040440-49BC-41B6-8201-49ABB6373113}" type="slidenum">
              <a:rPr lang="en-US" smtClean="0"/>
              <a:t>1</a:t>
            </a:fld>
            <a:endParaRPr lang="en-US"/>
          </a:p>
        </p:txBody>
      </p:sp>
    </p:spTree>
    <p:extLst>
      <p:ext uri="{BB962C8B-B14F-4D97-AF65-F5344CB8AC3E}">
        <p14:creationId xmlns:p14="http://schemas.microsoft.com/office/powerpoint/2010/main" val="1365740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these estimates are from multiple sources and distilled to an average cost and adding an additional 15-20% contingency would also be prudent based on current trends. Final costs associated with any project are best arrived at during scoping and design at the time the project is evaluated.</a:t>
            </a:r>
            <a:endParaRPr lang="en-US" sz="1200" b="0" dirty="0">
              <a:solidFill>
                <a:srgbClr val="275EB7"/>
              </a:solidFill>
            </a:endParaRPr>
          </a:p>
        </p:txBody>
      </p:sp>
      <p:sp>
        <p:nvSpPr>
          <p:cNvPr id="4" name="Slide Number Placeholder 3"/>
          <p:cNvSpPr>
            <a:spLocks noGrp="1"/>
          </p:cNvSpPr>
          <p:nvPr>
            <p:ph type="sldNum" sz="quarter" idx="5"/>
          </p:nvPr>
        </p:nvSpPr>
        <p:spPr/>
        <p:txBody>
          <a:bodyPr/>
          <a:lstStyle/>
          <a:p>
            <a:fld id="{99040440-49BC-41B6-8201-49ABB6373113}" type="slidenum">
              <a:rPr lang="en-US" smtClean="0"/>
              <a:t>10</a:t>
            </a:fld>
            <a:endParaRPr lang="en-US"/>
          </a:p>
        </p:txBody>
      </p:sp>
    </p:spTree>
    <p:extLst>
      <p:ext uri="{BB962C8B-B14F-4D97-AF65-F5344CB8AC3E}">
        <p14:creationId xmlns:p14="http://schemas.microsoft.com/office/powerpoint/2010/main" val="3173360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Thanks to Ravi, KO and CCRPC for their help.</a:t>
            </a:r>
          </a:p>
        </p:txBody>
      </p:sp>
      <p:sp>
        <p:nvSpPr>
          <p:cNvPr id="4" name="Slide Number Placeholder 3"/>
          <p:cNvSpPr>
            <a:spLocks noGrp="1"/>
          </p:cNvSpPr>
          <p:nvPr>
            <p:ph type="sldNum" sz="quarter" idx="5"/>
          </p:nvPr>
        </p:nvSpPr>
        <p:spPr/>
        <p:txBody>
          <a:bodyPr/>
          <a:lstStyle/>
          <a:p>
            <a:fld id="{99040440-49BC-41B6-8201-49ABB6373113}" type="slidenum">
              <a:rPr lang="en-US" smtClean="0"/>
              <a:t>11</a:t>
            </a:fld>
            <a:endParaRPr lang="en-US"/>
          </a:p>
        </p:txBody>
      </p:sp>
    </p:spTree>
    <p:extLst>
      <p:ext uri="{BB962C8B-B14F-4D97-AF65-F5344CB8AC3E}">
        <p14:creationId xmlns:p14="http://schemas.microsoft.com/office/powerpoint/2010/main" val="3029783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200" b="0" dirty="0">
                <a:solidFill>
                  <a:srgbClr val="275EB7"/>
                </a:solidFill>
              </a:rPr>
              <a:t>RTC is new, established in 2019</a:t>
            </a:r>
          </a:p>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200" b="0" dirty="0">
                <a:solidFill>
                  <a:srgbClr val="275EB7"/>
                </a:solidFill>
              </a:rPr>
              <a:t>Goal: </a:t>
            </a:r>
            <a:r>
              <a:rPr lang="en-US" sz="1200" dirty="0">
                <a:solidFill>
                  <a:srgbClr val="275EB7"/>
                </a:solidFill>
              </a:rPr>
              <a:t>to improve roads, sidewalks, paths, public transit and services for everyone</a:t>
            </a:r>
            <a:r>
              <a:rPr lang="en-US" sz="1200" b="0" dirty="0">
                <a:solidFill>
                  <a:srgbClr val="275EB7"/>
                </a:solidFill>
              </a:rPr>
              <a:t>.</a:t>
            </a:r>
          </a:p>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200" b="0" dirty="0">
                <a:solidFill>
                  <a:srgbClr val="275EB7"/>
                </a:solidFill>
              </a:rPr>
              <a:t>We know that getting people out of cars, to walk and bicycle is good for public health and safety, and for the environment. Particularly in the Village, where parking is scarce, it’s also good for business. </a:t>
            </a:r>
            <a:endParaRPr lang="en-US" sz="1200" b="0" dirty="0"/>
          </a:p>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200" b="0" dirty="0"/>
              <a:t>The RTC’s efforts are guided by the Town Plan and regional plans and collaborations with….</a:t>
            </a:r>
            <a:endParaRPr lang="en-US" sz="1200" b="0" dirty="0">
              <a:solidFill>
                <a:srgbClr val="275EB7"/>
              </a:solidFill>
            </a:endParaRPr>
          </a:p>
          <a:p>
            <a:pPr marL="171450" indent="-171450">
              <a:lnSpc>
                <a:spcPct val="100000"/>
              </a:lnSpc>
              <a:spcBef>
                <a:spcPts val="1000"/>
              </a:spcBef>
              <a:buClr>
                <a:schemeClr val="accent5">
                  <a:lumMod val="20000"/>
                  <a:lumOff val="80000"/>
                </a:schemeClr>
              </a:buClr>
              <a:buFont typeface="Arial" panose="020B0604020202020204" pitchFamily="34" charset="0"/>
              <a:buChar char="•"/>
            </a:pPr>
            <a:r>
              <a:rPr lang="en-US" sz="1200" b="0" dirty="0"/>
              <a:t>In its first 4-years, the RTC has had great success securing grants.</a:t>
            </a:r>
          </a:p>
        </p:txBody>
      </p:sp>
      <p:sp>
        <p:nvSpPr>
          <p:cNvPr id="4" name="Slide Number Placeholder 3"/>
          <p:cNvSpPr>
            <a:spLocks noGrp="1"/>
          </p:cNvSpPr>
          <p:nvPr>
            <p:ph type="sldNum" sz="quarter" idx="5"/>
          </p:nvPr>
        </p:nvSpPr>
        <p:spPr/>
        <p:txBody>
          <a:bodyPr/>
          <a:lstStyle/>
          <a:p>
            <a:fld id="{99040440-49BC-41B6-8201-49ABB6373113}" type="slidenum">
              <a:rPr lang="en-US" smtClean="0"/>
              <a:t>2</a:t>
            </a:fld>
            <a:endParaRPr lang="en-US"/>
          </a:p>
        </p:txBody>
      </p:sp>
    </p:spTree>
    <p:extLst>
      <p:ext uri="{BB962C8B-B14F-4D97-AF65-F5344CB8AC3E}">
        <p14:creationId xmlns:p14="http://schemas.microsoft.com/office/powerpoint/2010/main" val="174840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200" b="0" dirty="0"/>
              <a:t>This intersection i</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 dangerous for motorists, pedestrians, and bicyclists </a:t>
            </a:r>
          </a:p>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It lacks clear signage, crosswalks and sidewalks</a:t>
            </a:r>
          </a:p>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Many motor vehicles speed through the intersection</a:t>
            </a:r>
            <a:endParaRPr lang="en-US" sz="1200" b="0" dirty="0"/>
          </a:p>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Richmond: Bridge Street Complete Streets Corridor Study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(CCRPC, VHB, 8/4/2021) developed several alternatives. I am here to discuss two of them.</a:t>
            </a:r>
          </a:p>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800" b="0" dirty="0">
                <a:effectLst/>
                <a:latin typeface="Calibri" panose="020F0502020204030204" pitchFamily="34" charset="0"/>
                <a:ea typeface="Times New Roman" panose="02020603050405020304" pitchFamily="18" charset="0"/>
                <a:cs typeface="Times New Roman" panose="02020603050405020304" pitchFamily="18" charset="0"/>
              </a:rPr>
              <a:t>Our ideal fix is a roundabout, but deemed too costly (~$900,000).</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9040440-49BC-41B6-8201-49ABB6373113}" type="slidenum">
              <a:rPr lang="en-US" smtClean="0"/>
              <a:t>3</a:t>
            </a:fld>
            <a:endParaRPr lang="en-US"/>
          </a:p>
        </p:txBody>
      </p:sp>
    </p:spTree>
    <p:extLst>
      <p:ext uri="{BB962C8B-B14F-4D97-AF65-F5344CB8AC3E}">
        <p14:creationId xmlns:p14="http://schemas.microsoft.com/office/powerpoint/2010/main" val="1663202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None/>
              <a:tabLst/>
              <a:defRPr/>
            </a:pPr>
            <a:r>
              <a:rPr lang="en-US" sz="1200" b="0" dirty="0"/>
              <a:t>Include for perspective?</a:t>
            </a:r>
          </a:p>
        </p:txBody>
      </p:sp>
      <p:sp>
        <p:nvSpPr>
          <p:cNvPr id="4" name="Slide Number Placeholder 3"/>
          <p:cNvSpPr>
            <a:spLocks noGrp="1"/>
          </p:cNvSpPr>
          <p:nvPr>
            <p:ph type="sldNum" sz="quarter" idx="5"/>
          </p:nvPr>
        </p:nvSpPr>
        <p:spPr/>
        <p:txBody>
          <a:bodyPr/>
          <a:lstStyle/>
          <a:p>
            <a:fld id="{99040440-49BC-41B6-8201-49ABB6373113}" type="slidenum">
              <a:rPr lang="en-US" smtClean="0"/>
              <a:t>4</a:t>
            </a:fld>
            <a:endParaRPr lang="en-US"/>
          </a:p>
        </p:txBody>
      </p:sp>
    </p:spTree>
    <p:extLst>
      <p:ext uri="{BB962C8B-B14F-4D97-AF65-F5344CB8AC3E}">
        <p14:creationId xmlns:p14="http://schemas.microsoft.com/office/powerpoint/2010/main" val="2700976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None/>
              <a:tabLst/>
              <a:defRPr/>
            </a:pPr>
            <a:r>
              <a:rPr lang="en-US" sz="1200" b="0" dirty="0"/>
              <a:t>Four-way Stop offers…</a:t>
            </a:r>
          </a:p>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200" b="0" dirty="0"/>
              <a:t>Reduced corner radii to slow turning vehicles turning from Bridge onto Huntington and Cochran onto Bridge; </a:t>
            </a:r>
          </a:p>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200" b="0" dirty="0"/>
              <a:t>Crosswalks and Streetlights; </a:t>
            </a:r>
          </a:p>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200" b="0" dirty="0"/>
              <a:t>a speed table on Huntington Rd; and, </a:t>
            </a:r>
          </a:p>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200" b="0" dirty="0"/>
              <a:t>a sidewalk on the south side of Huntington Rd from the intersection to the Round Church Corners Complex.</a:t>
            </a:r>
          </a:p>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200" b="0" dirty="0"/>
              <a:t>Least costly option beside no-build</a:t>
            </a:r>
          </a:p>
        </p:txBody>
      </p:sp>
      <p:sp>
        <p:nvSpPr>
          <p:cNvPr id="4" name="Slide Number Placeholder 3"/>
          <p:cNvSpPr>
            <a:spLocks noGrp="1"/>
          </p:cNvSpPr>
          <p:nvPr>
            <p:ph type="sldNum" sz="quarter" idx="5"/>
          </p:nvPr>
        </p:nvSpPr>
        <p:spPr/>
        <p:txBody>
          <a:bodyPr/>
          <a:lstStyle/>
          <a:p>
            <a:fld id="{99040440-49BC-41B6-8201-49ABB6373113}" type="slidenum">
              <a:rPr lang="en-US" smtClean="0"/>
              <a:t>5</a:t>
            </a:fld>
            <a:endParaRPr lang="en-US"/>
          </a:p>
        </p:txBody>
      </p:sp>
    </p:spTree>
    <p:extLst>
      <p:ext uri="{BB962C8B-B14F-4D97-AF65-F5344CB8AC3E}">
        <p14:creationId xmlns:p14="http://schemas.microsoft.com/office/powerpoint/2010/main" val="250417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0000"/>
                </a:solidFill>
                <a:effectLst/>
                <a:latin typeface="Calibri" panose="020F0502020204030204" pitchFamily="34" charset="0"/>
                <a:ea typeface="Arial Unicode MS"/>
                <a:cs typeface="Times New Roman" panose="02020603050405020304" pitchFamily="18" charset="0"/>
              </a:rPr>
              <a:t>Four-Way Stop - Pros</a:t>
            </a:r>
            <a:endParaRPr lang="en-US" sz="1800" dirty="0">
              <a:effectLst/>
              <a:latin typeface="Arial Unicode MS"/>
              <a:ea typeface="Arial Unicode MS"/>
              <a:cs typeface="Arial Unicode MS"/>
            </a:endParaRPr>
          </a:p>
          <a:p>
            <a:pPr marL="342900" marR="0" lvl="0" indent="-342900">
              <a:spcBef>
                <a:spcPts val="600"/>
              </a:spcBef>
              <a:spcAft>
                <a:spcPts val="400"/>
              </a:spcAft>
              <a:buFont typeface="+mj-lt"/>
              <a:buAutoNum type="arabicPeriod"/>
            </a:pPr>
            <a:r>
              <a:rPr lang="en-US" sz="1800" dirty="0">
                <a:solidFill>
                  <a:srgbClr val="000000"/>
                </a:solidFill>
                <a:effectLst/>
                <a:latin typeface="Calibri" panose="020F0502020204030204" pitchFamily="34" charset="0"/>
                <a:ea typeface="Arial Unicode MS"/>
                <a:cs typeface="Times New Roman" panose="02020603050405020304" pitchFamily="18" charset="0"/>
              </a:rPr>
              <a:t>Less expensive option.</a:t>
            </a:r>
            <a:endParaRPr lang="en-US" sz="1800" dirty="0">
              <a:effectLst/>
              <a:latin typeface="Arial Unicode MS"/>
              <a:ea typeface="Arial Unicode MS"/>
              <a:cs typeface="Arial Unicode MS"/>
            </a:endParaRPr>
          </a:p>
          <a:p>
            <a:pPr marL="342900" marR="0" lvl="0" indent="-342900">
              <a:spcBef>
                <a:spcPts val="600"/>
              </a:spcBef>
              <a:spcAft>
                <a:spcPts val="400"/>
              </a:spcAft>
              <a:buFont typeface="+mj-lt"/>
              <a:buAutoNum type="arabicPeriod"/>
            </a:pPr>
            <a:r>
              <a:rPr lang="en-US" sz="1800" dirty="0">
                <a:solidFill>
                  <a:srgbClr val="000000"/>
                </a:solidFill>
                <a:effectLst/>
                <a:latin typeface="Calibri" panose="020F0502020204030204" pitchFamily="34" charset="0"/>
                <a:ea typeface="Arial Unicode MS"/>
                <a:cs typeface="Times New Roman" panose="02020603050405020304" pitchFamily="18" charset="0"/>
              </a:rPr>
              <a:t>Easily understandable for motorists</a:t>
            </a:r>
            <a:endParaRPr lang="en-US" sz="1800" dirty="0">
              <a:effectLst/>
              <a:latin typeface="Arial Unicode MS"/>
              <a:ea typeface="Arial Unicode MS"/>
              <a:cs typeface="Arial Unicode MS"/>
            </a:endParaRPr>
          </a:p>
          <a:p>
            <a:pPr marL="342900" marR="0" lvl="0" indent="-342900">
              <a:spcBef>
                <a:spcPts val="600"/>
              </a:spcBef>
              <a:spcAft>
                <a:spcPts val="400"/>
              </a:spcAft>
              <a:buFont typeface="+mj-lt"/>
              <a:buAutoNum type="arabicPeriod"/>
            </a:pPr>
            <a:r>
              <a:rPr lang="en-US" sz="1800" dirty="0">
                <a:solidFill>
                  <a:srgbClr val="000000"/>
                </a:solidFill>
                <a:effectLst/>
                <a:latin typeface="Calibri" panose="020F0502020204030204" pitchFamily="34" charset="0"/>
                <a:ea typeface="Arial Unicode MS"/>
                <a:cs typeface="Times New Roman" panose="02020603050405020304" pitchFamily="18" charset="0"/>
              </a:rPr>
              <a:t>Safest alternative for pedestrians to cross. Ensures cars will stop and pedestrians more visible.</a:t>
            </a:r>
            <a:endParaRPr lang="en-US" sz="1800" dirty="0">
              <a:effectLst/>
              <a:latin typeface="Arial Unicode MS"/>
              <a:ea typeface="Arial Unicode MS"/>
              <a:cs typeface="Arial Unicode MS"/>
            </a:endParaRPr>
          </a:p>
          <a:p>
            <a:pPr marL="342900" marR="0" lvl="0" indent="-342900">
              <a:spcBef>
                <a:spcPts val="600"/>
              </a:spcBef>
              <a:spcAft>
                <a:spcPts val="400"/>
              </a:spcAft>
              <a:buFont typeface="+mj-lt"/>
              <a:buAutoNum type="arabicPeriod"/>
            </a:pPr>
            <a:r>
              <a:rPr lang="en-US" sz="1800" i="1" dirty="0">
                <a:solidFill>
                  <a:srgbClr val="000000"/>
                </a:solidFill>
                <a:effectLst/>
                <a:latin typeface="Calibri" panose="020F0502020204030204" pitchFamily="34" charset="0"/>
                <a:ea typeface="Arial Unicode MS"/>
                <a:cs typeface="Times New Roman" panose="02020603050405020304" pitchFamily="18" charset="0"/>
              </a:rPr>
              <a:t>It would most reliably improve pedestrian safety in crosswalks and thereby allow greater pedestrian access, including to the daycare on Thompson Rd, to Richmond Terrace, and to the commercial area on Huntington Rd. This alternative best aligns with the 2018 Town Plan goals for a walkable/bikeable community.</a:t>
            </a:r>
            <a:endParaRPr lang="en-US" sz="1800" dirty="0">
              <a:effectLst/>
              <a:latin typeface="Arial Unicode MS"/>
              <a:ea typeface="Arial Unicode MS"/>
              <a:cs typeface="Arial Unicode MS"/>
            </a:endParaRPr>
          </a:p>
          <a:p>
            <a:pPr marL="342900" marR="0" lvl="0" indent="-342900">
              <a:spcBef>
                <a:spcPts val="600"/>
              </a:spcBef>
              <a:spcAft>
                <a:spcPts val="400"/>
              </a:spcAft>
              <a:buFont typeface="+mj-lt"/>
              <a:buAutoNum type="arabicPeriod"/>
            </a:pPr>
            <a:r>
              <a:rPr lang="en-US" sz="1800" i="1" dirty="0">
                <a:solidFill>
                  <a:srgbClr val="000000"/>
                </a:solidFill>
                <a:effectLst/>
                <a:latin typeface="Calibri" panose="020F0502020204030204" pitchFamily="34" charset="0"/>
                <a:ea typeface="Arial Unicode MS"/>
                <a:cs typeface="Times New Roman" panose="02020603050405020304" pitchFamily="18" charset="0"/>
              </a:rPr>
              <a:t>It would “normalize” the intersection to a right-of-way pattern understood by all users, not just locals. This should help reduce the vehicle crash frequency (6 crashes listed between 2015-2019).</a:t>
            </a:r>
            <a:endParaRPr lang="en-US" sz="1800" dirty="0">
              <a:effectLst/>
              <a:latin typeface="Arial Unicode MS"/>
              <a:ea typeface="Arial Unicode MS"/>
              <a:cs typeface="Arial Unicode MS"/>
            </a:endParaRPr>
          </a:p>
          <a:p>
            <a:pPr marL="342900" marR="0" lvl="0" indent="-342900">
              <a:spcBef>
                <a:spcPts val="600"/>
              </a:spcBef>
              <a:spcAft>
                <a:spcPts val="400"/>
              </a:spcAft>
              <a:buFont typeface="+mj-lt"/>
              <a:buAutoNum type="arabicPeriod"/>
            </a:pPr>
            <a:r>
              <a:rPr lang="en-US" sz="1800" i="1" dirty="0">
                <a:solidFill>
                  <a:srgbClr val="000000"/>
                </a:solidFill>
                <a:effectLst/>
                <a:latin typeface="Calibri" panose="020F0502020204030204" pitchFamily="34" charset="0"/>
                <a:ea typeface="Arial Unicode MS"/>
                <a:cs typeface="Times New Roman" panose="02020603050405020304" pitchFamily="18" charset="0"/>
              </a:rPr>
              <a:t>It would reduce vehicular speeds in all directions at the intersection.</a:t>
            </a:r>
            <a:endParaRPr lang="en-US" sz="1800" dirty="0">
              <a:effectLst/>
              <a:latin typeface="Arial Unicode MS"/>
              <a:ea typeface="Arial Unicode MS"/>
              <a:cs typeface="Arial Unicode MS"/>
            </a:endParaRPr>
          </a:p>
          <a:p>
            <a:pPr marL="342900" marR="0" lvl="0" indent="-342900">
              <a:spcBef>
                <a:spcPts val="600"/>
              </a:spcBef>
              <a:spcAft>
                <a:spcPts val="400"/>
              </a:spcAft>
              <a:buFont typeface="+mj-lt"/>
              <a:buAutoNum type="arabicPeriod"/>
            </a:pPr>
            <a:r>
              <a:rPr lang="en-US" sz="1800" i="1" dirty="0">
                <a:solidFill>
                  <a:srgbClr val="000000"/>
                </a:solidFill>
                <a:effectLst/>
                <a:latin typeface="Calibri" panose="020F0502020204030204" pitchFamily="34" charset="0"/>
                <a:ea typeface="Arial Unicode MS"/>
                <a:cs typeface="Times New Roman" panose="02020603050405020304" pitchFamily="18" charset="0"/>
              </a:rPr>
              <a:t>It would most reliably improve bike safety in the intersection.</a:t>
            </a:r>
            <a:endParaRPr lang="en-US" sz="1800" dirty="0">
              <a:effectLst/>
              <a:latin typeface="Arial Unicode MS"/>
              <a:ea typeface="Arial Unicode MS"/>
              <a:cs typeface="Arial Unicode MS"/>
            </a:endParaRPr>
          </a:p>
          <a:p>
            <a:pPr marL="342900" marR="0" lvl="0" indent="-342900">
              <a:spcBef>
                <a:spcPts val="600"/>
              </a:spcBef>
              <a:spcAft>
                <a:spcPts val="400"/>
              </a:spcAft>
              <a:buFont typeface="+mj-lt"/>
              <a:buAutoNum type="arabicPeriod"/>
            </a:pPr>
            <a:r>
              <a:rPr lang="en-US" sz="1800" i="1" dirty="0">
                <a:solidFill>
                  <a:srgbClr val="000000"/>
                </a:solidFill>
                <a:effectLst/>
                <a:latin typeface="Calibri" panose="020F0502020204030204" pitchFamily="34" charset="0"/>
                <a:ea typeface="Arial Unicode MS"/>
                <a:cs typeface="Times New Roman" panose="02020603050405020304" pitchFamily="18" charset="0"/>
              </a:rPr>
              <a:t>In the AM peak hour, the delay/queue on Huntington Rd. would reduce the delay/queue on Bridge St, thus same total time to get through the rate limiting Bridge/US2/Jericho intersection but divided into two segments.</a:t>
            </a:r>
            <a:endParaRPr lang="en-US" sz="1800" dirty="0">
              <a:effectLst/>
              <a:latin typeface="Arial Unicode MS"/>
              <a:ea typeface="Arial Unicode MS"/>
              <a:cs typeface="Arial Unicode MS"/>
            </a:endParaRPr>
          </a:p>
          <a:p>
            <a:pPr marL="0" marR="0">
              <a:spcBef>
                <a:spcPts val="0"/>
              </a:spcBef>
              <a:spcAft>
                <a:spcPts val="0"/>
              </a:spcAft>
            </a:pPr>
            <a:r>
              <a:rPr lang="en-US" sz="1800" b="1" dirty="0">
                <a:solidFill>
                  <a:srgbClr val="000000"/>
                </a:solidFill>
                <a:effectLst/>
                <a:latin typeface="Calibri" panose="020F0502020204030204" pitchFamily="34" charset="0"/>
                <a:ea typeface="Arial Unicode MS"/>
                <a:cs typeface="Times New Roman" panose="02020603050405020304" pitchFamily="18" charset="0"/>
              </a:rPr>
              <a:t>Four-Way Stop - Cons</a:t>
            </a:r>
            <a:endParaRPr lang="en-US" sz="1800" dirty="0">
              <a:effectLst/>
              <a:latin typeface="Arial Unicode MS"/>
              <a:ea typeface="Arial Unicode MS"/>
              <a:cs typeface="Arial Unicode MS"/>
            </a:endParaRPr>
          </a:p>
          <a:p>
            <a:pPr marL="342900" marR="0" lvl="0" indent="-342900">
              <a:spcBef>
                <a:spcPts val="600"/>
              </a:spcBef>
              <a:spcAft>
                <a:spcPts val="400"/>
              </a:spcAft>
              <a:buFont typeface="+mj-lt"/>
              <a:buAutoNum type="arabicPeriod"/>
            </a:pPr>
            <a:r>
              <a:rPr lang="en-US" sz="1800" dirty="0">
                <a:solidFill>
                  <a:srgbClr val="000000"/>
                </a:solidFill>
                <a:effectLst/>
                <a:latin typeface="Calibri" panose="020F0502020204030204" pitchFamily="34" charset="0"/>
                <a:ea typeface="Arial Unicode MS"/>
                <a:cs typeface="Times New Roman" panose="02020603050405020304" pitchFamily="18" charset="0"/>
              </a:rPr>
              <a:t>May be undesirable for through drivers. The Bridge St corridor serves approximately 5,400 vehicles per day. All motor vehicles would be required to stop 24hrs/day, 365 days/year, including times of day/night and times of year when few, if any, pedestrians, or bicyclists would be present.</a:t>
            </a:r>
            <a:endParaRPr lang="en-US" sz="1800" dirty="0">
              <a:effectLst/>
              <a:latin typeface="Arial Unicode MS"/>
              <a:ea typeface="Arial Unicode MS"/>
              <a:cs typeface="Arial Unicode MS"/>
            </a:endParaRPr>
          </a:p>
          <a:p>
            <a:pPr marL="342900" marR="0" lvl="0" indent="-342900">
              <a:spcBef>
                <a:spcPts val="600"/>
              </a:spcBef>
              <a:spcAft>
                <a:spcPts val="400"/>
              </a:spcAft>
              <a:buFont typeface="+mj-lt"/>
              <a:buAutoNum type="arabicPeriod"/>
            </a:pPr>
            <a:r>
              <a:rPr lang="en-US" sz="1800" dirty="0">
                <a:solidFill>
                  <a:srgbClr val="000000"/>
                </a:solidFill>
                <a:effectLst/>
                <a:latin typeface="Calibri" panose="020F0502020204030204" pitchFamily="34" charset="0"/>
                <a:ea typeface="Arial Unicode MS"/>
                <a:cs typeface="Times New Roman" panose="02020603050405020304" pitchFamily="18" charset="0"/>
              </a:rPr>
              <a:t>One neighbor expressed concern regarding the noise of trucks stopping and starting at the stop sign. Other neighbors expressed no concern over trucks and requested the four-way stop.</a:t>
            </a:r>
            <a:endParaRPr lang="en-US" sz="1800" dirty="0">
              <a:effectLst/>
              <a:latin typeface="Arial Unicode MS"/>
              <a:ea typeface="Arial Unicode MS"/>
              <a:cs typeface="Arial Unicode MS"/>
            </a:endParaRPr>
          </a:p>
          <a:p>
            <a:pPr marL="342900" marR="0" lvl="0" indent="-342900">
              <a:lnSpc>
                <a:spcPct val="107000"/>
              </a:lnSpc>
              <a:spcBef>
                <a:spcPts val="600"/>
              </a:spcBef>
              <a:spcAft>
                <a:spcPts val="400"/>
              </a:spcAft>
              <a:buFont typeface="+mj-lt"/>
              <a:buAutoNum type="arabicPeriod"/>
            </a:pPr>
            <a:r>
              <a:rPr lang="en-US" sz="1800" i="1" dirty="0">
                <a:effectLst/>
                <a:latin typeface="Calibri" panose="020F0502020204030204" pitchFamily="34" charset="0"/>
                <a:ea typeface="Calibri" panose="020F0502020204030204" pitchFamily="34" charset="0"/>
                <a:cs typeface="Times New Roman" panose="02020603050405020304" pitchFamily="18" charset="0"/>
              </a:rPr>
              <a:t>Vehicle traffic would need to come to a full stop. The report estimates a shorter queue than what occurs on Bridge St. northbound in the morning and on US2 eastbound in the evening and westbound in the morning and is considered in the acceptable range by traffic engineers.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0000"/>
              </a:lnSpc>
              <a:spcBef>
                <a:spcPts val="1000"/>
              </a:spcBef>
              <a:buClr>
                <a:schemeClr val="accent5">
                  <a:lumMod val="20000"/>
                  <a:lumOff val="80000"/>
                </a:schemeClr>
              </a:buClr>
              <a:buFont typeface="Arial" panose="020B0604020202020204" pitchFamily="34" charset="0"/>
              <a:buNone/>
            </a:pPr>
            <a:endParaRPr lang="en-US" sz="1200" b="0" dirty="0"/>
          </a:p>
        </p:txBody>
      </p:sp>
      <p:sp>
        <p:nvSpPr>
          <p:cNvPr id="4" name="Slide Number Placeholder 3"/>
          <p:cNvSpPr>
            <a:spLocks noGrp="1"/>
          </p:cNvSpPr>
          <p:nvPr>
            <p:ph type="sldNum" sz="quarter" idx="5"/>
          </p:nvPr>
        </p:nvSpPr>
        <p:spPr/>
        <p:txBody>
          <a:bodyPr/>
          <a:lstStyle/>
          <a:p>
            <a:fld id="{99040440-49BC-41B6-8201-49ABB6373113}" type="slidenum">
              <a:rPr lang="en-US" smtClean="0"/>
              <a:t>6</a:t>
            </a:fld>
            <a:endParaRPr lang="en-US"/>
          </a:p>
        </p:txBody>
      </p:sp>
    </p:spTree>
    <p:extLst>
      <p:ext uri="{BB962C8B-B14F-4D97-AF65-F5344CB8AC3E}">
        <p14:creationId xmlns:p14="http://schemas.microsoft.com/office/powerpoint/2010/main" val="145110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None/>
              <a:tabLst/>
              <a:defRPr/>
            </a:pPr>
            <a:r>
              <a:rPr lang="en-US" sz="1200" b="1" dirty="0"/>
              <a:t>Mountable Island offers…</a:t>
            </a:r>
          </a:p>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200" b="0" dirty="0"/>
              <a:t>Reduced corner radii to slow turning vehicles turning from Cochran Rd onto Bridge St</a:t>
            </a:r>
          </a:p>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200" b="0" dirty="0"/>
              <a:t>Crosswalks, Streetlight and Curbs</a:t>
            </a:r>
          </a:p>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200" b="0" dirty="0"/>
              <a:t>Sidewalks with ADA ramps</a:t>
            </a:r>
          </a:p>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200" b="0" dirty="0"/>
              <a:t>Crossing flashers</a:t>
            </a:r>
          </a:p>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200" b="0" dirty="0"/>
              <a:t>A yield sign for left turns from Bridge St onto Cochran Rd</a:t>
            </a:r>
          </a:p>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200" b="0" dirty="0"/>
              <a:t>A sidewalk on the south side of Huntington Rd from the intersection to the Round Church Corners Complex.</a:t>
            </a:r>
          </a:p>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200" b="0" dirty="0"/>
              <a:t>Consider raising the crosswalks for increased visibility and acting as small speed bumps.</a:t>
            </a:r>
          </a:p>
        </p:txBody>
      </p:sp>
      <p:sp>
        <p:nvSpPr>
          <p:cNvPr id="4" name="Slide Number Placeholder 3"/>
          <p:cNvSpPr>
            <a:spLocks noGrp="1"/>
          </p:cNvSpPr>
          <p:nvPr>
            <p:ph type="sldNum" sz="quarter" idx="5"/>
          </p:nvPr>
        </p:nvSpPr>
        <p:spPr/>
        <p:txBody>
          <a:bodyPr/>
          <a:lstStyle/>
          <a:p>
            <a:fld id="{99040440-49BC-41B6-8201-49ABB6373113}" type="slidenum">
              <a:rPr lang="en-US" smtClean="0"/>
              <a:t>7</a:t>
            </a:fld>
            <a:endParaRPr lang="en-US"/>
          </a:p>
        </p:txBody>
      </p:sp>
    </p:spTree>
    <p:extLst>
      <p:ext uri="{BB962C8B-B14F-4D97-AF65-F5344CB8AC3E}">
        <p14:creationId xmlns:p14="http://schemas.microsoft.com/office/powerpoint/2010/main" val="2742392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None/>
              <a:tabLst/>
              <a:defRPr/>
            </a:pPr>
            <a:r>
              <a:rPr lang="en-US" sz="1200" b="1" dirty="0"/>
              <a:t>Mountable Island offers…</a:t>
            </a:r>
          </a:p>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200" b="0" dirty="0"/>
              <a:t>Reduced corner radii to slow turning vehicles turning from Cochran Rd onto Bridge St</a:t>
            </a:r>
          </a:p>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200" b="0" dirty="0"/>
              <a:t>Crosswalks, Streetlight and Curbs</a:t>
            </a:r>
          </a:p>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200" b="0" dirty="0"/>
              <a:t>Sidewalks with ADA ramps</a:t>
            </a:r>
          </a:p>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200" b="0" dirty="0"/>
              <a:t>Crossing flashers</a:t>
            </a:r>
          </a:p>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200" b="0" dirty="0"/>
              <a:t>A yield sign for left turns from Bridge St onto Cochran Rd</a:t>
            </a:r>
          </a:p>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200" b="0" dirty="0"/>
              <a:t>A sidewalk on the south side of Huntington Rd from the intersection to the Round Church Corners Complex.</a:t>
            </a:r>
          </a:p>
          <a:p>
            <a:pPr marL="171450" marR="0" lvl="0" indent="-171450" algn="l" defTabSz="914400" rtl="0" eaLnBrk="1" fontAlgn="auto" latinLnBrk="0" hangingPunct="1">
              <a:lnSpc>
                <a:spcPct val="100000"/>
              </a:lnSpc>
              <a:spcBef>
                <a:spcPts val="1000"/>
              </a:spcBef>
              <a:spcAft>
                <a:spcPts val="0"/>
              </a:spcAft>
              <a:buClr>
                <a:schemeClr val="accent5">
                  <a:lumMod val="20000"/>
                  <a:lumOff val="80000"/>
                </a:schemeClr>
              </a:buClr>
              <a:buSzTx/>
              <a:buFont typeface="Arial" panose="020B0604020202020204" pitchFamily="34" charset="0"/>
              <a:buChar char="•"/>
              <a:tabLst/>
              <a:defRPr/>
            </a:pPr>
            <a:r>
              <a:rPr lang="en-US" sz="1200" b="0" dirty="0"/>
              <a:t>Consider raising the crosswalks for increased visibility and acting as small speed bumps.</a:t>
            </a:r>
          </a:p>
        </p:txBody>
      </p:sp>
      <p:sp>
        <p:nvSpPr>
          <p:cNvPr id="4" name="Slide Number Placeholder 3"/>
          <p:cNvSpPr>
            <a:spLocks noGrp="1"/>
          </p:cNvSpPr>
          <p:nvPr>
            <p:ph type="sldNum" sz="quarter" idx="5"/>
          </p:nvPr>
        </p:nvSpPr>
        <p:spPr/>
        <p:txBody>
          <a:bodyPr/>
          <a:lstStyle/>
          <a:p>
            <a:fld id="{99040440-49BC-41B6-8201-49ABB6373113}" type="slidenum">
              <a:rPr lang="en-US" smtClean="0"/>
              <a:t>8</a:t>
            </a:fld>
            <a:endParaRPr lang="en-US"/>
          </a:p>
        </p:txBody>
      </p:sp>
    </p:spTree>
    <p:extLst>
      <p:ext uri="{BB962C8B-B14F-4D97-AF65-F5344CB8AC3E}">
        <p14:creationId xmlns:p14="http://schemas.microsoft.com/office/powerpoint/2010/main" val="1214968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1400"/>
              </a:spcBef>
              <a:spcAft>
                <a:spcPts val="0"/>
              </a:spcAft>
            </a:pPr>
            <a:r>
              <a:rPr lang="en-US" sz="1800" b="1" dirty="0">
                <a:solidFill>
                  <a:srgbClr val="242424"/>
                </a:solidFill>
                <a:effectLst/>
                <a:latin typeface="Calibri" panose="020F0502020204030204" pitchFamily="34" charset="0"/>
                <a:ea typeface="Arial Unicode MS"/>
                <a:cs typeface="Times New Roman" panose="02020603050405020304" pitchFamily="18" charset="0"/>
              </a:rPr>
              <a:t>Mountable Island Alternative – Pros</a:t>
            </a:r>
            <a:endParaRPr lang="en-US" sz="1800" dirty="0">
              <a:effectLst/>
              <a:latin typeface="Arial Unicode MS"/>
              <a:ea typeface="Arial Unicode MS"/>
              <a:cs typeface="Arial Unicode MS"/>
            </a:endParaRPr>
          </a:p>
          <a:p>
            <a:pPr marL="342900" marR="0" lvl="0" indent="-342900">
              <a:spcBef>
                <a:spcPts val="600"/>
              </a:spcBef>
              <a:spcAft>
                <a:spcPts val="400"/>
              </a:spcAft>
              <a:buFont typeface="+mj-lt"/>
              <a:buAutoNum type="arabicPeriod"/>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Sidewalks are helpful for pedestrians waiting to cross: currently no place to stand at some corners.</a:t>
            </a:r>
            <a:endParaRPr lang="en-US"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400"/>
              </a:spcAft>
              <a:buFont typeface="+mj-lt"/>
              <a:buAutoNum type="arabicPeriod"/>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Island is designed to slow down vehicles moving to/from Huntington Rd and Bridge St and from Huntington Rd to Cochran Rd.</a:t>
            </a:r>
            <a:endParaRPr lang="en-US"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400"/>
              </a:spcAft>
              <a:buFont typeface="+mj-lt"/>
              <a:buAutoNum type="arabicPeriod"/>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Keeps major traffic flowing between Bridge St. and Huntington Rd. </a:t>
            </a:r>
            <a:endParaRPr lang="en-US"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400"/>
              </a:spcAft>
              <a:buFont typeface="+mj-lt"/>
              <a:buAutoNum type="arabicPeriod"/>
            </a:pPr>
            <a:r>
              <a:rPr lang="en-US" sz="1800" dirty="0">
                <a:solidFill>
                  <a:srgbClr val="000000"/>
                </a:solidFill>
                <a:effectLst/>
                <a:latin typeface="Calibri" panose="020F0502020204030204" pitchFamily="34" charset="0"/>
                <a:ea typeface="Arial Unicode MS"/>
                <a:cs typeface="Times New Roman" panose="02020603050405020304" pitchFamily="18" charset="0"/>
              </a:rPr>
              <a:t>Reduced corner radii squares off the intersection which slows cars down turning to/from Bridge St. and Huntington Rd; and squares up the approach from Cochran Rd to Bridge St.</a:t>
            </a:r>
            <a:endParaRPr lang="en-US" sz="1800" dirty="0">
              <a:effectLst/>
              <a:latin typeface="Arial Unicode MS"/>
              <a:ea typeface="Arial Unicode MS"/>
              <a:cs typeface="Arial Unicode MS"/>
            </a:endParaRPr>
          </a:p>
          <a:p>
            <a:pPr marL="342900" marR="0" lvl="0" indent="-342900">
              <a:spcBef>
                <a:spcPts val="600"/>
              </a:spcBef>
              <a:spcAft>
                <a:spcPts val="400"/>
              </a:spcAft>
              <a:buFont typeface="+mj-lt"/>
              <a:buAutoNum type="arabicPeriod"/>
            </a:pPr>
            <a:r>
              <a:rPr lang="en-US" sz="1800" dirty="0">
                <a:solidFill>
                  <a:srgbClr val="242424"/>
                </a:solidFill>
                <a:effectLst/>
                <a:latin typeface="Calibri" panose="020F0502020204030204" pitchFamily="34" charset="0"/>
                <a:ea typeface="Arial Unicode MS"/>
                <a:cs typeface="Times New Roman" panose="02020603050405020304" pitchFamily="18" charset="0"/>
              </a:rPr>
              <a:t>Slows traffic without stopping it, converts the intersection into shared-use infrastructure, provides enhanced pedestrian safety.</a:t>
            </a:r>
            <a:endParaRPr lang="en-US" sz="1800" dirty="0">
              <a:effectLst/>
              <a:latin typeface="Arial Unicode MS"/>
              <a:ea typeface="Arial Unicode MS"/>
              <a:cs typeface="Arial Unicode MS"/>
            </a:endParaRPr>
          </a:p>
          <a:p>
            <a:pPr marL="342900" marR="0" lvl="0" indent="-342900">
              <a:lnSpc>
                <a:spcPct val="107000"/>
              </a:lnSpc>
              <a:spcBef>
                <a:spcPts val="600"/>
              </a:spcBef>
              <a:spcAft>
                <a:spcPts val="400"/>
              </a:spcAft>
              <a:buFont typeface="+mj-lt"/>
              <a:buAutoNum type="arabicPeriod"/>
            </a:pPr>
            <a:r>
              <a:rPr lang="en-US" sz="1800" i="1" dirty="0">
                <a:effectLst/>
                <a:latin typeface="Calibri" panose="020F0502020204030204" pitchFamily="34" charset="0"/>
                <a:ea typeface="Calibri" panose="020F0502020204030204" pitchFamily="34" charset="0"/>
                <a:cs typeface="Times New Roman" panose="02020603050405020304" pitchFamily="18" charset="0"/>
              </a:rPr>
              <a:t>A safety improvement on the current situation in that it would slow (but not stop) vehicles.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400"/>
              </a:spcAft>
              <a:buFont typeface="+mj-lt"/>
              <a:buAutoNum type="arabicPeriod"/>
            </a:pPr>
            <a:r>
              <a:rPr lang="en-US" sz="1800" i="1" dirty="0">
                <a:effectLst/>
                <a:latin typeface="Calibri" panose="020F0502020204030204" pitchFamily="34" charset="0"/>
                <a:ea typeface="Calibri" panose="020F0502020204030204" pitchFamily="34" charset="0"/>
                <a:cs typeface="Times New Roman" panose="02020603050405020304" pitchFamily="18" charset="0"/>
              </a:rPr>
              <a:t>It is much less expensive than a signalized intersection or a roundabout.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1400"/>
              </a:spcBef>
              <a:spcAft>
                <a:spcPts val="600"/>
              </a:spcAft>
            </a:pPr>
            <a:r>
              <a:rPr lang="en-US" sz="1800" b="1"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Mountable Island </a:t>
            </a: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Alternative – Cons</a:t>
            </a:r>
            <a:endParaRPr lang="en-US" sz="1800" dirty="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600"/>
              </a:spcBef>
              <a:spcAft>
                <a:spcPts val="400"/>
              </a:spcAft>
              <a:buFont typeface="+mj-lt"/>
              <a:buAutoNum type="arabicPeriod"/>
            </a:pPr>
            <a:r>
              <a:rPr lang="en-US" sz="1800" dirty="0">
                <a:solidFill>
                  <a:srgbClr val="242424"/>
                </a:solidFill>
                <a:effectLst/>
                <a:latin typeface="Calibri" panose="020F0502020204030204" pitchFamily="34" charset="0"/>
                <a:ea typeface="Times New Roman" panose="02020603050405020304" pitchFamily="18" charset="0"/>
                <a:cs typeface="Times New Roman" panose="02020603050405020304" pitchFamily="18" charset="0"/>
              </a:rPr>
              <a:t>More expensive than the four-way stop and might still induce right-of-way confusion.</a:t>
            </a:r>
            <a:endParaRPr lang="en-US"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lnSpc>
                <a:spcPct val="107000"/>
              </a:lnSpc>
              <a:spcBef>
                <a:spcPts val="600"/>
              </a:spcBef>
              <a:spcAft>
                <a:spcPts val="400"/>
              </a:spcAft>
              <a:buFont typeface="+mj-lt"/>
              <a:buAutoNum type="arabicPeriod"/>
            </a:pPr>
            <a:r>
              <a:rPr lang="en-US" sz="1800" i="1" dirty="0">
                <a:effectLst/>
                <a:latin typeface="Calibri" panose="020F0502020204030204" pitchFamily="34" charset="0"/>
                <a:ea typeface="Calibri" panose="020F0502020204030204" pitchFamily="34" charset="0"/>
                <a:cs typeface="Times New Roman" panose="02020603050405020304" pitchFamily="18" charset="0"/>
              </a:rPr>
              <a:t>Compared to a four-way stop, it is less effective in improving pedestrian and bike safety and less effective in achieving the 2018 Town Plan goals.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400"/>
              </a:spcAft>
              <a:buFont typeface="+mj-lt"/>
              <a:buAutoNum type="arabicPeriod"/>
            </a:pPr>
            <a:r>
              <a:rPr lang="en-US" sz="1800" i="1" dirty="0">
                <a:effectLst/>
                <a:latin typeface="Calibri" panose="020F0502020204030204" pitchFamily="34" charset="0"/>
                <a:ea typeface="Calibri" panose="020F0502020204030204" pitchFamily="34" charset="0"/>
                <a:cs typeface="Times New Roman" panose="02020603050405020304" pitchFamily="18" charset="0"/>
              </a:rPr>
              <a:t>It might not reliably slow traffic going straight through from Huntington Rd. to Cochran Rd.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400"/>
              </a:spcAft>
              <a:buFont typeface="+mj-lt"/>
              <a:buAutoNum type="arabicPeriod"/>
            </a:pPr>
            <a:r>
              <a:rPr lang="en-US" sz="1800" i="1" dirty="0">
                <a:effectLst/>
                <a:latin typeface="Calibri" panose="020F0502020204030204" pitchFamily="34" charset="0"/>
                <a:ea typeface="Calibri" panose="020F0502020204030204" pitchFamily="34" charset="0"/>
                <a:cs typeface="Times New Roman" panose="02020603050405020304" pitchFamily="18" charset="0"/>
              </a:rPr>
              <a:t>It does not “normalize” the right-of –way pattern of the intersection. The confusion will remain.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400"/>
              </a:spcAft>
              <a:buFont typeface="+mj-lt"/>
              <a:buAutoNum type="arabicPeriod"/>
            </a:pPr>
            <a:r>
              <a:rPr lang="en-US" sz="1800" i="1" dirty="0">
                <a:effectLst/>
                <a:latin typeface="Calibri" panose="020F0502020204030204" pitchFamily="34" charset="0"/>
                <a:ea typeface="Calibri" panose="020F0502020204030204" pitchFamily="34" charset="0"/>
                <a:cs typeface="Times New Roman" panose="02020603050405020304" pitchFamily="18" charset="0"/>
              </a:rPr>
              <a:t>The mountable center island is seen as a problem by some, although a standard VTRANS infrastructure feature.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1000"/>
              </a:spcBef>
              <a:buClr>
                <a:schemeClr val="accent5">
                  <a:lumMod val="20000"/>
                  <a:lumOff val="80000"/>
                </a:schemeClr>
              </a:buClr>
              <a:buFont typeface="Arial" panose="020B0604020202020204" pitchFamily="34" charset="0"/>
              <a:buNone/>
            </a:pPr>
            <a:endParaRPr lang="en-US" sz="1200" b="0" dirty="0"/>
          </a:p>
        </p:txBody>
      </p:sp>
      <p:sp>
        <p:nvSpPr>
          <p:cNvPr id="4" name="Slide Number Placeholder 3"/>
          <p:cNvSpPr>
            <a:spLocks noGrp="1"/>
          </p:cNvSpPr>
          <p:nvPr>
            <p:ph type="sldNum" sz="quarter" idx="5"/>
          </p:nvPr>
        </p:nvSpPr>
        <p:spPr/>
        <p:txBody>
          <a:bodyPr/>
          <a:lstStyle/>
          <a:p>
            <a:fld id="{99040440-49BC-41B6-8201-49ABB6373113}" type="slidenum">
              <a:rPr lang="en-US" smtClean="0"/>
              <a:t>9</a:t>
            </a:fld>
            <a:endParaRPr lang="en-US"/>
          </a:p>
        </p:txBody>
      </p:sp>
    </p:spTree>
    <p:extLst>
      <p:ext uri="{BB962C8B-B14F-4D97-AF65-F5344CB8AC3E}">
        <p14:creationId xmlns:p14="http://schemas.microsoft.com/office/powerpoint/2010/main" val="625325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A6B727"/>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11014"/>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708680"/>
          </a:xfrm>
        </p:spPr>
        <p:txBody>
          <a:bodyPr anchor="b">
            <a:noAutofit/>
          </a:bodyPr>
          <a:lstStyle>
            <a:lvl1pPr algn="ctr">
              <a:lnSpc>
                <a:spcPct val="85000"/>
              </a:lnSpc>
              <a:defRPr sz="4800" b="1" cap="none"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709530" y="2229592"/>
            <a:ext cx="8767860" cy="1380743"/>
          </a:xfrm>
        </p:spPr>
        <p:txBody>
          <a:bodyPr>
            <a:normAutofit/>
          </a:bodyPr>
          <a:lstStyle>
            <a:lvl1pPr marL="0" indent="0" algn="l">
              <a:buNone/>
              <a:defRPr sz="3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3/21/2024</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3/21/2024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3/21/2024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3/21/2024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3/21/2024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3/21/2024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3/21/2024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3/21/2024</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390" y="3556001"/>
            <a:ext cx="11543220" cy="2835072"/>
          </a:xfrm>
        </p:spPr>
        <p:txBody>
          <a:bodyPr>
            <a:noAutofit/>
          </a:bodyPr>
          <a:lstStyle/>
          <a:p>
            <a:pPr>
              <a:lnSpc>
                <a:spcPct val="90000"/>
              </a:lnSpc>
            </a:pPr>
            <a:r>
              <a:rPr lang="en-US" sz="5000" dirty="0">
                <a:solidFill>
                  <a:srgbClr val="4F81BD"/>
                </a:solidFill>
              </a:rPr>
              <a:t>Bridge St, Huntington Rd, Cochran Rd, Thompson Rd Intersection</a:t>
            </a:r>
            <a:br>
              <a:rPr lang="en-US" sz="5000" dirty="0"/>
            </a:br>
            <a:br>
              <a:rPr lang="en-US" sz="2000" dirty="0"/>
            </a:br>
            <a:r>
              <a:rPr lang="en-US" sz="4400" dirty="0"/>
              <a:t>Richmond Transportation Committee</a:t>
            </a:r>
            <a:br>
              <a:rPr lang="en-US" sz="4400" dirty="0"/>
            </a:br>
            <a:r>
              <a:rPr lang="en-US" sz="4000" b="0" dirty="0"/>
              <a:t>April 1, 2024</a:t>
            </a:r>
          </a:p>
        </p:txBody>
      </p:sp>
      <p:pic>
        <p:nvPicPr>
          <p:cNvPr id="5" name="Picture 4" descr="Logo&#10;&#10;Description automatically generated">
            <a:extLst>
              <a:ext uri="{FF2B5EF4-FFF2-40B4-BE49-F238E27FC236}">
                <a16:creationId xmlns:a16="http://schemas.microsoft.com/office/drawing/2014/main" id="{6D586CB6-3A04-BAAB-6899-08CA01D49855}"/>
              </a:ext>
            </a:extLst>
          </p:cNvPr>
          <p:cNvPicPr>
            <a:picLocks noChangeAspect="1"/>
          </p:cNvPicPr>
          <p:nvPr/>
        </p:nvPicPr>
        <p:blipFill rotWithShape="1">
          <a:blip r:embed="rId3"/>
          <a:srcRect l="19951" t="32103" r="20342" b="32550"/>
          <a:stretch/>
        </p:blipFill>
        <p:spPr>
          <a:xfrm>
            <a:off x="137160" y="466928"/>
            <a:ext cx="6492240" cy="24241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90775082"/>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BD34E05-D2C9-443C-80DD-9235510F4E7C}"/>
              </a:ext>
            </a:extLst>
          </p:cNvPr>
          <p:cNvSpPr>
            <a:spLocks noGrp="1"/>
          </p:cNvSpPr>
          <p:nvPr>
            <p:ph type="ctrTitle"/>
          </p:nvPr>
        </p:nvSpPr>
        <p:spPr>
          <a:xfrm>
            <a:off x="672207" y="364591"/>
            <a:ext cx="10477573" cy="805447"/>
          </a:xfrm>
        </p:spPr>
        <p:txBody>
          <a:bodyPr/>
          <a:lstStyle/>
          <a:p>
            <a:r>
              <a:rPr lang="en-US" dirty="0">
                <a:solidFill>
                  <a:srgbClr val="275EB7"/>
                </a:solidFill>
              </a:rPr>
              <a:t>Cost Estimates</a:t>
            </a:r>
          </a:p>
        </p:txBody>
      </p:sp>
      <p:sp>
        <p:nvSpPr>
          <p:cNvPr id="5" name="Subtitle 4">
            <a:extLst>
              <a:ext uri="{FF2B5EF4-FFF2-40B4-BE49-F238E27FC236}">
                <a16:creationId xmlns:a16="http://schemas.microsoft.com/office/drawing/2014/main" id="{F522229D-51DF-CECB-0B44-635489544FB5}"/>
              </a:ext>
            </a:extLst>
          </p:cNvPr>
          <p:cNvSpPr>
            <a:spLocks noGrp="1"/>
          </p:cNvSpPr>
          <p:nvPr>
            <p:ph type="subTitle" idx="1"/>
          </p:nvPr>
        </p:nvSpPr>
        <p:spPr/>
        <p:txBody>
          <a:bodyPr/>
          <a:lstStyle/>
          <a:p>
            <a:endParaRPr lang="en-US"/>
          </a:p>
        </p:txBody>
      </p:sp>
      <p:graphicFrame>
        <p:nvGraphicFramePr>
          <p:cNvPr id="6" name="Table 5">
            <a:extLst>
              <a:ext uri="{FF2B5EF4-FFF2-40B4-BE49-F238E27FC236}">
                <a16:creationId xmlns:a16="http://schemas.microsoft.com/office/drawing/2014/main" id="{9599699D-84BE-65C4-BC57-418A79527C43}"/>
              </a:ext>
            </a:extLst>
          </p:cNvPr>
          <p:cNvGraphicFramePr>
            <a:graphicFrameLocks noGrp="1"/>
          </p:cNvGraphicFramePr>
          <p:nvPr>
            <p:extLst>
              <p:ext uri="{D42A27DB-BD31-4B8C-83A1-F6EECF244321}">
                <p14:modId xmlns:p14="http://schemas.microsoft.com/office/powerpoint/2010/main" val="3838694880"/>
              </p:ext>
            </p:extLst>
          </p:nvPr>
        </p:nvGraphicFramePr>
        <p:xfrm>
          <a:off x="853708" y="1225815"/>
          <a:ext cx="10744200" cy="5163690"/>
        </p:xfrm>
        <a:graphic>
          <a:graphicData uri="http://schemas.openxmlformats.org/drawingml/2006/table">
            <a:tbl>
              <a:tblPr firstRow="1" firstCol="1" bandRow="1">
                <a:tableStyleId>{5C22544A-7EE6-4342-B048-85BDC9FD1C3A}</a:tableStyleId>
              </a:tblPr>
              <a:tblGrid>
                <a:gridCol w="2827955">
                  <a:extLst>
                    <a:ext uri="{9D8B030D-6E8A-4147-A177-3AD203B41FA5}">
                      <a16:colId xmlns:a16="http://schemas.microsoft.com/office/drawing/2014/main" val="3457569030"/>
                    </a:ext>
                  </a:extLst>
                </a:gridCol>
                <a:gridCol w="3645569">
                  <a:extLst>
                    <a:ext uri="{9D8B030D-6E8A-4147-A177-3AD203B41FA5}">
                      <a16:colId xmlns:a16="http://schemas.microsoft.com/office/drawing/2014/main" val="2476643606"/>
                    </a:ext>
                  </a:extLst>
                </a:gridCol>
                <a:gridCol w="4270676">
                  <a:extLst>
                    <a:ext uri="{9D8B030D-6E8A-4147-A177-3AD203B41FA5}">
                      <a16:colId xmlns:a16="http://schemas.microsoft.com/office/drawing/2014/main" val="1472381075"/>
                    </a:ext>
                  </a:extLst>
                </a:gridCol>
              </a:tblGrid>
              <a:tr h="248480">
                <a:tc>
                  <a:txBody>
                    <a:bodyPr/>
                    <a:lstStyle/>
                    <a:p>
                      <a:pPr marL="0" marR="0">
                        <a:spcBef>
                          <a:spcPts val="0"/>
                        </a:spcBef>
                        <a:spcAft>
                          <a:spcPts val="600"/>
                        </a:spcAft>
                      </a:pPr>
                      <a:r>
                        <a:rPr lang="en-US" sz="2400" dirty="0">
                          <a:solidFill>
                            <a:srgbClr val="4F81BD"/>
                          </a:solidFill>
                          <a:effectLst/>
                        </a:rPr>
                        <a:t>Cost Estimate*</a:t>
                      </a:r>
                      <a:endParaRPr lang="en-US" sz="2400" dirty="0">
                        <a:solidFill>
                          <a:srgbClr val="4F81BD"/>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marL="0" marR="0">
                        <a:spcBef>
                          <a:spcPts val="0"/>
                        </a:spcBef>
                        <a:spcAft>
                          <a:spcPts val="600"/>
                        </a:spcAft>
                      </a:pPr>
                      <a:r>
                        <a:rPr lang="en-US" sz="2400" dirty="0">
                          <a:solidFill>
                            <a:srgbClr val="275EB7"/>
                          </a:solidFill>
                          <a:effectLst/>
                        </a:rPr>
                        <a:t>1: Four-way stop </a:t>
                      </a:r>
                      <a:endParaRPr lang="en-US" sz="2400" dirty="0">
                        <a:solidFill>
                          <a:srgbClr val="275EB7"/>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600"/>
                        </a:spcAft>
                      </a:pPr>
                      <a:r>
                        <a:rPr lang="en-US" sz="2400" dirty="0">
                          <a:solidFill>
                            <a:srgbClr val="275EB7"/>
                          </a:solidFill>
                          <a:effectLst/>
                        </a:rPr>
                        <a:t>2: Mountable Island</a:t>
                      </a:r>
                      <a:endParaRPr lang="en-US" sz="2400" dirty="0">
                        <a:solidFill>
                          <a:srgbClr val="275EB7"/>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54836338"/>
                  </a:ext>
                </a:extLst>
              </a:tr>
              <a:tr h="496958">
                <a:tc>
                  <a:txBody>
                    <a:bodyPr/>
                    <a:lstStyle/>
                    <a:p>
                      <a:pPr marL="0" marR="0">
                        <a:spcBef>
                          <a:spcPts val="0"/>
                        </a:spcBef>
                        <a:spcAft>
                          <a:spcPts val="600"/>
                        </a:spcAft>
                      </a:pPr>
                      <a:r>
                        <a:rPr lang="en-US" sz="2400" dirty="0">
                          <a:solidFill>
                            <a:srgbClr val="4F81BD"/>
                          </a:solidFill>
                          <a:effectLst/>
                        </a:rPr>
                        <a:t>Original per  VHB</a:t>
                      </a:r>
                      <a:endParaRPr lang="en-US" sz="2400" dirty="0">
                        <a:solidFill>
                          <a:srgbClr val="4F81BD"/>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marL="0" marR="0">
                        <a:spcBef>
                          <a:spcPts val="0"/>
                        </a:spcBef>
                        <a:spcAft>
                          <a:spcPts val="600"/>
                        </a:spcAft>
                      </a:pPr>
                      <a:r>
                        <a:rPr lang="en-US" sz="2400" dirty="0">
                          <a:effectLst/>
                        </a:rPr>
                        <a:t>Base Cost: $100,000 </a:t>
                      </a:r>
                      <a:endParaRPr lang="en-US"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600"/>
                        </a:spcAft>
                      </a:pPr>
                      <a:r>
                        <a:rPr lang="en-US" sz="2400" dirty="0">
                          <a:effectLst/>
                        </a:rPr>
                        <a:t>Base Cost: $72,700</a:t>
                      </a:r>
                      <a:endParaRPr lang="en-US"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50363595"/>
                  </a:ext>
                </a:extLst>
              </a:tr>
              <a:tr h="745438">
                <a:tc>
                  <a:txBody>
                    <a:bodyPr/>
                    <a:lstStyle/>
                    <a:p>
                      <a:pPr marL="0" marR="0">
                        <a:spcBef>
                          <a:spcPts val="0"/>
                        </a:spcBef>
                        <a:spcAft>
                          <a:spcPts val="600"/>
                        </a:spcAft>
                      </a:pPr>
                      <a:r>
                        <a:rPr lang="en-US" sz="2400" dirty="0">
                          <a:solidFill>
                            <a:srgbClr val="4F81BD"/>
                          </a:solidFill>
                          <a:effectLst/>
                        </a:rPr>
                        <a:t>Raised Crosswalks</a:t>
                      </a:r>
                      <a:endParaRPr lang="en-US" sz="2400" dirty="0">
                        <a:solidFill>
                          <a:srgbClr val="4F81BD"/>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marL="0" marR="0">
                        <a:spcBef>
                          <a:spcPts val="0"/>
                        </a:spcBef>
                        <a:spcAft>
                          <a:spcPts val="600"/>
                        </a:spcAft>
                      </a:pPr>
                      <a:r>
                        <a:rPr lang="en-US" sz="2400" dirty="0">
                          <a:effectLst/>
                        </a:rPr>
                        <a:t>not needed</a:t>
                      </a:r>
                      <a:endParaRPr lang="en-US"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600"/>
                        </a:spcAft>
                      </a:pPr>
                      <a:r>
                        <a:rPr lang="en-US" sz="2400" dirty="0">
                          <a:effectLst/>
                        </a:rPr>
                        <a:t>$2.5k</a:t>
                      </a:r>
                      <a:r>
                        <a:rPr lang="en-US" sz="2400" spc="-25" dirty="0">
                          <a:effectLst/>
                        </a:rPr>
                        <a:t> </a:t>
                      </a:r>
                      <a:r>
                        <a:rPr lang="en-US" sz="2400" dirty="0">
                          <a:effectLst/>
                        </a:rPr>
                        <a:t>to</a:t>
                      </a:r>
                      <a:r>
                        <a:rPr lang="en-US" sz="2400" spc="-25" dirty="0">
                          <a:effectLst/>
                        </a:rPr>
                        <a:t> </a:t>
                      </a:r>
                      <a:r>
                        <a:rPr lang="en-US" sz="2400" dirty="0">
                          <a:effectLst/>
                        </a:rPr>
                        <a:t>$8k </a:t>
                      </a:r>
                      <a:r>
                        <a:rPr lang="en-US" sz="2400" dirty="0" err="1">
                          <a:effectLst/>
                        </a:rPr>
                        <a:t>ea</a:t>
                      </a:r>
                      <a:r>
                        <a:rPr lang="en-US" sz="2400" dirty="0">
                          <a:effectLst/>
                        </a:rPr>
                        <a:t> Huntington Rd near Thompson Rd.</a:t>
                      </a:r>
                      <a:endParaRPr lang="en-US"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82686160"/>
                  </a:ext>
                </a:extLst>
              </a:tr>
              <a:tr h="496958">
                <a:tc>
                  <a:txBody>
                    <a:bodyPr/>
                    <a:lstStyle/>
                    <a:p>
                      <a:pPr marL="0" marR="0">
                        <a:spcBef>
                          <a:spcPts val="0"/>
                        </a:spcBef>
                        <a:spcAft>
                          <a:spcPts val="600"/>
                        </a:spcAft>
                      </a:pPr>
                      <a:r>
                        <a:rPr lang="en-US" sz="2400">
                          <a:solidFill>
                            <a:srgbClr val="4F81BD"/>
                          </a:solidFill>
                          <a:effectLst/>
                        </a:rPr>
                        <a:t>Speed table</a:t>
                      </a:r>
                      <a:endParaRPr lang="en-US" sz="2400">
                        <a:solidFill>
                          <a:srgbClr val="4F81BD"/>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marL="0" marR="0">
                        <a:spcBef>
                          <a:spcPts val="0"/>
                        </a:spcBef>
                        <a:spcAft>
                          <a:spcPts val="600"/>
                        </a:spcAft>
                      </a:pPr>
                      <a:r>
                        <a:rPr lang="en-US" sz="2400" dirty="0">
                          <a:effectLst/>
                        </a:rPr>
                        <a:t>$2.5k to $8k </a:t>
                      </a:r>
                      <a:r>
                        <a:rPr lang="en-US" sz="2400" dirty="0" err="1">
                          <a:effectLst/>
                        </a:rPr>
                        <a:t>ea</a:t>
                      </a:r>
                      <a:r>
                        <a:rPr lang="en-US" sz="2400" dirty="0">
                          <a:effectLst/>
                        </a:rPr>
                        <a:t>, </a:t>
                      </a:r>
                      <a:br>
                        <a:rPr lang="en-US" sz="2400" dirty="0">
                          <a:effectLst/>
                        </a:rPr>
                      </a:br>
                      <a:r>
                        <a:rPr lang="en-US" sz="2400" dirty="0">
                          <a:effectLst/>
                        </a:rPr>
                        <a:t>Huntington Rd near Farr Rd</a:t>
                      </a:r>
                      <a:endParaRPr lang="en-US"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400" dirty="0">
                          <a:effectLst/>
                        </a:rPr>
                        <a:t>$2.5k to $8k </a:t>
                      </a:r>
                      <a:r>
                        <a:rPr lang="en-US" sz="2400" dirty="0" err="1">
                          <a:effectLst/>
                        </a:rPr>
                        <a:t>ea</a:t>
                      </a:r>
                      <a:r>
                        <a:rPr lang="en-US" sz="2400" dirty="0">
                          <a:effectLst/>
                        </a:rPr>
                        <a:t>, Huntington Rd near Farr Rd</a:t>
                      </a:r>
                      <a:endParaRPr lang="en-US"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10263640"/>
                  </a:ext>
                </a:extLst>
              </a:tr>
              <a:tr h="850098">
                <a:tc>
                  <a:txBody>
                    <a:bodyPr/>
                    <a:lstStyle/>
                    <a:p>
                      <a:pPr marL="0" marR="0">
                        <a:spcBef>
                          <a:spcPts val="0"/>
                        </a:spcBef>
                        <a:spcAft>
                          <a:spcPts val="600"/>
                        </a:spcAft>
                      </a:pPr>
                      <a:r>
                        <a:rPr lang="en-US" sz="2400" dirty="0">
                          <a:solidFill>
                            <a:srgbClr val="4F81BD"/>
                          </a:solidFill>
                          <a:effectLst/>
                        </a:rPr>
                        <a:t>Sidewalk: THBC to Business Complex</a:t>
                      </a:r>
                      <a:endParaRPr lang="en-US" sz="2400" dirty="0">
                        <a:solidFill>
                          <a:srgbClr val="4F81BD"/>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marL="0" marR="0">
                        <a:spcBef>
                          <a:spcPts val="0"/>
                        </a:spcBef>
                        <a:spcAft>
                          <a:spcPts val="600"/>
                        </a:spcAft>
                      </a:pPr>
                      <a:r>
                        <a:rPr lang="en-US" sz="2400" dirty="0">
                          <a:effectLst/>
                        </a:rPr>
                        <a:t>$21,000 to $30,000</a:t>
                      </a:r>
                      <a:endParaRPr lang="en-US"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600"/>
                        </a:spcAft>
                      </a:pPr>
                      <a:r>
                        <a:rPr lang="en-US" sz="2400">
                          <a:effectLst/>
                        </a:rPr>
                        <a:t> $21,000 to $30,000</a:t>
                      </a:r>
                      <a:endParaRPr lang="en-US" sz="24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91299331"/>
                  </a:ext>
                </a:extLst>
              </a:tr>
              <a:tr h="496958">
                <a:tc>
                  <a:txBody>
                    <a:bodyPr/>
                    <a:lstStyle/>
                    <a:p>
                      <a:pPr marL="0" marR="0">
                        <a:spcBef>
                          <a:spcPts val="0"/>
                        </a:spcBef>
                        <a:spcAft>
                          <a:spcPts val="600"/>
                        </a:spcAft>
                      </a:pPr>
                      <a:r>
                        <a:rPr lang="en-US" sz="2400" dirty="0">
                          <a:solidFill>
                            <a:srgbClr val="4F81BD"/>
                          </a:solidFill>
                          <a:effectLst/>
                        </a:rPr>
                        <a:t>Streetlights </a:t>
                      </a:r>
                      <a:endParaRPr lang="en-US" sz="2400" dirty="0">
                        <a:solidFill>
                          <a:srgbClr val="4F81BD"/>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marL="0" marR="0">
                        <a:spcBef>
                          <a:spcPts val="0"/>
                        </a:spcBef>
                        <a:spcAft>
                          <a:spcPts val="600"/>
                        </a:spcAft>
                      </a:pPr>
                      <a:r>
                        <a:rPr lang="en-US" sz="2400" dirty="0">
                          <a:effectLst/>
                        </a:rPr>
                        <a:t>$500 </a:t>
                      </a:r>
                      <a:r>
                        <a:rPr lang="en-US" sz="2400" dirty="0" err="1">
                          <a:effectLst/>
                        </a:rPr>
                        <a:t>ea</a:t>
                      </a:r>
                      <a:r>
                        <a:rPr lang="en-US" sz="2400" dirty="0">
                          <a:effectLst/>
                        </a:rPr>
                        <a:t> fixture. </a:t>
                      </a:r>
                      <a:br>
                        <a:rPr lang="en-US" sz="2400" dirty="0">
                          <a:effectLst/>
                        </a:rPr>
                      </a:br>
                      <a:r>
                        <a:rPr lang="en-US" sz="2400" dirty="0">
                          <a:effectLst/>
                        </a:rPr>
                        <a:t>One or two recommended</a:t>
                      </a:r>
                      <a:endParaRPr lang="en-US"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600"/>
                        </a:spcAft>
                      </a:pPr>
                      <a:r>
                        <a:rPr lang="en-US" sz="2400" dirty="0">
                          <a:effectLst/>
                        </a:rPr>
                        <a:t>$500 </a:t>
                      </a:r>
                      <a:r>
                        <a:rPr lang="en-US" sz="2400" dirty="0" err="1">
                          <a:effectLst/>
                        </a:rPr>
                        <a:t>ea</a:t>
                      </a:r>
                      <a:r>
                        <a:rPr lang="en-US" sz="2400" dirty="0">
                          <a:effectLst/>
                        </a:rPr>
                        <a:t> fixture. </a:t>
                      </a:r>
                      <a:br>
                        <a:rPr lang="en-US" sz="2400" dirty="0">
                          <a:effectLst/>
                        </a:rPr>
                      </a:br>
                      <a:r>
                        <a:rPr lang="en-US" sz="2400" dirty="0">
                          <a:effectLst/>
                        </a:rPr>
                        <a:t>One or two recommended</a:t>
                      </a:r>
                      <a:endParaRPr lang="en-US"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62756086"/>
                  </a:ext>
                </a:extLst>
              </a:tr>
              <a:tr h="1242396">
                <a:tc>
                  <a:txBody>
                    <a:bodyPr/>
                    <a:lstStyle/>
                    <a:p>
                      <a:pPr marL="0" marR="0">
                        <a:spcBef>
                          <a:spcPts val="0"/>
                        </a:spcBef>
                        <a:spcAft>
                          <a:spcPts val="600"/>
                        </a:spcAft>
                      </a:pPr>
                      <a:r>
                        <a:rPr lang="en-US" sz="2400" dirty="0">
                          <a:solidFill>
                            <a:srgbClr val="4F81BD"/>
                          </a:solidFill>
                          <a:effectLst/>
                        </a:rPr>
                        <a:t>Crossing flashers</a:t>
                      </a:r>
                      <a:endParaRPr lang="en-US" sz="2400" dirty="0">
                        <a:solidFill>
                          <a:srgbClr val="4F81BD"/>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85000"/>
                      </a:schemeClr>
                    </a:solidFill>
                  </a:tcPr>
                </a:tc>
                <a:tc>
                  <a:txBody>
                    <a:bodyPr/>
                    <a:lstStyle/>
                    <a:p>
                      <a:pPr marL="0" marR="0">
                        <a:spcBef>
                          <a:spcPts val="0"/>
                        </a:spcBef>
                        <a:spcAft>
                          <a:spcPts val="600"/>
                        </a:spcAft>
                      </a:pPr>
                      <a:r>
                        <a:rPr lang="en-US" sz="2400">
                          <a:effectLst/>
                        </a:rPr>
                        <a:t>not needed</a:t>
                      </a:r>
                      <a:endParaRPr lang="en-US" sz="24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600"/>
                        </a:spcAft>
                      </a:pPr>
                      <a:r>
                        <a:rPr lang="en-US" sz="2400" dirty="0">
                          <a:effectLst/>
                        </a:rPr>
                        <a:t>~$6.4k per unit. </a:t>
                      </a:r>
                      <a:br>
                        <a:rPr lang="en-US" sz="2400" dirty="0">
                          <a:effectLst/>
                        </a:rPr>
                      </a:br>
                      <a:r>
                        <a:rPr lang="en-US" sz="2400" dirty="0">
                          <a:effectLst/>
                        </a:rPr>
                        <a:t>Installation ~$20k-$30k each at locations per engineer’s design</a:t>
                      </a:r>
                      <a:endParaRPr lang="en-US"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73165922"/>
                  </a:ext>
                </a:extLst>
              </a:tr>
            </a:tbl>
          </a:graphicData>
        </a:graphic>
      </p:graphicFrame>
      <p:sp>
        <p:nvSpPr>
          <p:cNvPr id="2" name="TextBox 1">
            <a:extLst>
              <a:ext uri="{FF2B5EF4-FFF2-40B4-BE49-F238E27FC236}">
                <a16:creationId xmlns:a16="http://schemas.microsoft.com/office/drawing/2014/main" id="{07C19F74-8F90-8338-065F-FFBD8919C47A}"/>
              </a:ext>
            </a:extLst>
          </p:cNvPr>
          <p:cNvSpPr txBox="1"/>
          <p:nvPr/>
        </p:nvSpPr>
        <p:spPr>
          <a:xfrm>
            <a:off x="-2105525" y="3104147"/>
            <a:ext cx="1937084" cy="2585323"/>
          </a:xfrm>
          <a:prstGeom prst="rect">
            <a:avLst/>
          </a:prstGeom>
          <a:noFill/>
        </p:spPr>
        <p:txBody>
          <a:bodyPr wrap="square" rtlCol="0">
            <a:spAutoFit/>
          </a:bodyPr>
          <a:lstStyle/>
          <a:p>
            <a:r>
              <a:rPr lang="en-US" dirty="0">
                <a:solidFill>
                  <a:srgbClr val="FF0000"/>
                </a:solidFill>
              </a:rPr>
              <a:t>I reported the broken streetlight at THBC to GMP two weeks ago. Once it is working again its possible additional streetlights won’t be needed.</a:t>
            </a:r>
          </a:p>
        </p:txBody>
      </p:sp>
      <p:cxnSp>
        <p:nvCxnSpPr>
          <p:cNvPr id="4" name="Straight Arrow Connector 3">
            <a:extLst>
              <a:ext uri="{FF2B5EF4-FFF2-40B4-BE49-F238E27FC236}">
                <a16:creationId xmlns:a16="http://schemas.microsoft.com/office/drawing/2014/main" id="{FF05EC92-128B-8E52-5474-EDDAD26D3A62}"/>
              </a:ext>
            </a:extLst>
          </p:cNvPr>
          <p:cNvCxnSpPr>
            <a:cxnSpLocks/>
            <a:stCxn id="2" idx="3"/>
          </p:cNvCxnSpPr>
          <p:nvPr/>
        </p:nvCxnSpPr>
        <p:spPr>
          <a:xfrm>
            <a:off x="-168441" y="4396809"/>
            <a:ext cx="1215188" cy="379728"/>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35745868"/>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72570" y="806610"/>
            <a:ext cx="6694796" cy="737191"/>
          </a:xfrm>
        </p:spPr>
        <p:txBody>
          <a:bodyPr>
            <a:noAutofit/>
          </a:bodyPr>
          <a:lstStyle/>
          <a:p>
            <a:r>
              <a:rPr lang="en-US" dirty="0">
                <a:solidFill>
                  <a:srgbClr val="F2F2F2"/>
                </a:solidFill>
              </a:rPr>
              <a:t>Next Steps</a:t>
            </a:r>
            <a:endParaRPr lang="en-US" sz="4400" cap="none" dirty="0">
              <a:solidFill>
                <a:srgbClr val="F2F2F2"/>
              </a:solidFill>
            </a:endParaRPr>
          </a:p>
        </p:txBody>
      </p:sp>
      <p:sp>
        <p:nvSpPr>
          <p:cNvPr id="3" name="Subtitle 2"/>
          <p:cNvSpPr>
            <a:spLocks noGrp="1"/>
          </p:cNvSpPr>
          <p:nvPr>
            <p:ph type="subTitle" idx="1"/>
          </p:nvPr>
        </p:nvSpPr>
        <p:spPr>
          <a:xfrm>
            <a:off x="5751095" y="2223911"/>
            <a:ext cx="6210532" cy="4298124"/>
          </a:xfrm>
        </p:spPr>
        <p:txBody>
          <a:bodyPr>
            <a:noAutofit/>
          </a:bodyPr>
          <a:lstStyle/>
          <a:p>
            <a:pPr marL="457200" indent="-295275">
              <a:lnSpc>
                <a:spcPct val="100000"/>
              </a:lnSpc>
              <a:spcBef>
                <a:spcPts val="1800"/>
              </a:spcBef>
              <a:buClr>
                <a:schemeClr val="accent5">
                  <a:lumMod val="20000"/>
                  <a:lumOff val="80000"/>
                </a:schemeClr>
              </a:buClr>
              <a:buFont typeface="Arial" panose="020B0604020202020204" pitchFamily="34" charset="0"/>
              <a:buChar char="•"/>
            </a:pPr>
            <a:r>
              <a:rPr lang="en-US" sz="2800" b="1" dirty="0">
                <a:solidFill>
                  <a:srgbClr val="275EB7"/>
                </a:solidFill>
              </a:rPr>
              <a:t>What do you want to offer here?</a:t>
            </a:r>
          </a:p>
          <a:p>
            <a:pPr marL="457200" indent="-295275">
              <a:lnSpc>
                <a:spcPct val="100000"/>
              </a:lnSpc>
              <a:spcBef>
                <a:spcPts val="1800"/>
              </a:spcBef>
              <a:buClr>
                <a:schemeClr val="accent5">
                  <a:lumMod val="20000"/>
                  <a:lumOff val="80000"/>
                </a:schemeClr>
              </a:buClr>
              <a:buFont typeface="Arial" panose="020B0604020202020204" pitchFamily="34" charset="0"/>
              <a:buChar char="•"/>
            </a:pPr>
            <a:r>
              <a:rPr lang="en-US" sz="2800" b="1" dirty="0">
                <a:solidFill>
                  <a:srgbClr val="F2F2F2"/>
                </a:solidFill>
              </a:rPr>
              <a:t>What can the transportation committee offer</a:t>
            </a:r>
          </a:p>
          <a:p>
            <a:pPr marL="457200" indent="-295275">
              <a:lnSpc>
                <a:spcPct val="100000"/>
              </a:lnSpc>
              <a:spcBef>
                <a:spcPts val="1800"/>
              </a:spcBef>
              <a:buClr>
                <a:schemeClr val="accent5">
                  <a:lumMod val="20000"/>
                  <a:lumOff val="80000"/>
                </a:schemeClr>
              </a:buClr>
              <a:buFont typeface="Arial" panose="020B0604020202020204" pitchFamily="34" charset="0"/>
              <a:buChar char="•"/>
            </a:pPr>
            <a:r>
              <a:rPr lang="en-US" sz="2800" b="1" dirty="0">
                <a:solidFill>
                  <a:srgbClr val="275EB7"/>
                </a:solidFill>
              </a:rPr>
              <a:t>What should be left to the planning office and highway dept?</a:t>
            </a:r>
          </a:p>
        </p:txBody>
      </p:sp>
      <p:sp>
        <p:nvSpPr>
          <p:cNvPr id="4" name="TextBox 3">
            <a:extLst>
              <a:ext uri="{FF2B5EF4-FFF2-40B4-BE49-F238E27FC236}">
                <a16:creationId xmlns:a16="http://schemas.microsoft.com/office/drawing/2014/main" id="{54AFB6B5-D096-A76C-9C25-DEE71A59F01C}"/>
              </a:ext>
            </a:extLst>
          </p:cNvPr>
          <p:cNvSpPr txBox="1"/>
          <p:nvPr/>
        </p:nvSpPr>
        <p:spPr>
          <a:xfrm>
            <a:off x="-1610236" y="2967335"/>
            <a:ext cx="1347537" cy="2308324"/>
          </a:xfrm>
          <a:prstGeom prst="rect">
            <a:avLst/>
          </a:prstGeom>
          <a:noFill/>
        </p:spPr>
        <p:txBody>
          <a:bodyPr wrap="square" rtlCol="0">
            <a:spAutoFit/>
          </a:bodyPr>
          <a:lstStyle/>
          <a:p>
            <a:pPr algn="r"/>
            <a:r>
              <a:rPr lang="en-US" dirty="0">
                <a:solidFill>
                  <a:srgbClr val="FF0000"/>
                </a:solidFill>
              </a:rPr>
              <a:t>Ideally replace with an image with happy pedestrians, bicyclists and motorists</a:t>
            </a:r>
          </a:p>
        </p:txBody>
      </p:sp>
      <p:pic>
        <p:nvPicPr>
          <p:cNvPr id="5" name="Picture 4">
            <a:extLst>
              <a:ext uri="{FF2B5EF4-FFF2-40B4-BE49-F238E27FC236}">
                <a16:creationId xmlns:a16="http://schemas.microsoft.com/office/drawing/2014/main" id="{EEBE558A-C7F4-EDF7-81D3-A011A2FD5D15}"/>
              </a:ext>
            </a:extLst>
          </p:cNvPr>
          <p:cNvPicPr>
            <a:picLocks noChangeAspect="1"/>
          </p:cNvPicPr>
          <p:nvPr/>
        </p:nvPicPr>
        <p:blipFill>
          <a:blip r:embed="rId3"/>
          <a:stretch>
            <a:fillRect/>
          </a:stretch>
        </p:blipFill>
        <p:spPr>
          <a:xfrm>
            <a:off x="519131" y="1688180"/>
            <a:ext cx="5134160" cy="4127615"/>
          </a:xfrm>
          <a:prstGeom prst="rect">
            <a:avLst/>
          </a:prstGeom>
          <a:ln>
            <a:solidFill>
              <a:srgbClr val="275EB7"/>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0790454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8025" y="1391136"/>
            <a:ext cx="11060859" cy="5122210"/>
          </a:xfrm>
        </p:spPr>
        <p:txBody>
          <a:bodyPr>
            <a:noAutofit/>
          </a:bodyPr>
          <a:lstStyle/>
          <a:p>
            <a:pPr marL="571500" indent="-571500">
              <a:lnSpc>
                <a:spcPct val="100000"/>
              </a:lnSpc>
              <a:buClr>
                <a:schemeClr val="accent5">
                  <a:lumMod val="20000"/>
                  <a:lumOff val="80000"/>
                </a:schemeClr>
              </a:buClr>
              <a:buFont typeface="Arial" panose="020B0604020202020204" pitchFamily="34" charset="0"/>
              <a:buChar char="•"/>
            </a:pPr>
            <a:r>
              <a:rPr lang="en-US" sz="3600" dirty="0">
                <a:solidFill>
                  <a:srgbClr val="F2F2F2"/>
                </a:solidFill>
              </a:rPr>
              <a:t>Established 2019.</a:t>
            </a:r>
          </a:p>
          <a:p>
            <a:pPr marL="571500" indent="-571500">
              <a:lnSpc>
                <a:spcPct val="100000"/>
              </a:lnSpc>
              <a:buClr>
                <a:schemeClr val="accent5">
                  <a:lumMod val="20000"/>
                  <a:lumOff val="80000"/>
                </a:schemeClr>
              </a:buClr>
              <a:buFont typeface="Arial" panose="020B0604020202020204" pitchFamily="34" charset="0"/>
              <a:buChar char="•"/>
            </a:pPr>
            <a:r>
              <a:rPr lang="en-US" sz="3600" dirty="0">
                <a:solidFill>
                  <a:srgbClr val="275EB7"/>
                </a:solidFill>
              </a:rPr>
              <a:t>Works to improve roads, sidewalks, paths, public transit and services for everyone.</a:t>
            </a:r>
          </a:p>
          <a:p>
            <a:pPr marL="571500" indent="-571500">
              <a:lnSpc>
                <a:spcPct val="100000"/>
              </a:lnSpc>
              <a:buClr>
                <a:schemeClr val="accent5">
                  <a:lumMod val="20000"/>
                  <a:lumOff val="80000"/>
                </a:schemeClr>
              </a:buClr>
              <a:buFont typeface="Arial" panose="020B0604020202020204" pitchFamily="34" charset="0"/>
              <a:buChar char="•"/>
            </a:pPr>
            <a:r>
              <a:rPr lang="en-US" sz="3600" dirty="0">
                <a:solidFill>
                  <a:srgbClr val="F2F2F2"/>
                </a:solidFill>
              </a:rPr>
              <a:t>Collaborates with the Selectboard, other town committees, CCRPC, VTrans, Highway Department.</a:t>
            </a:r>
          </a:p>
          <a:p>
            <a:pPr marL="571500" indent="-571500">
              <a:lnSpc>
                <a:spcPct val="100000"/>
              </a:lnSpc>
              <a:buClr>
                <a:schemeClr val="accent5">
                  <a:lumMod val="20000"/>
                  <a:lumOff val="80000"/>
                </a:schemeClr>
              </a:buClr>
              <a:buFont typeface="Arial" panose="020B0604020202020204" pitchFamily="34" charset="0"/>
              <a:buChar char="•"/>
            </a:pPr>
            <a:r>
              <a:rPr lang="en-US" sz="3600" dirty="0">
                <a:solidFill>
                  <a:srgbClr val="275EB7"/>
                </a:solidFill>
              </a:rPr>
              <a:t>Develops grant applications, designs, plans and public engagement.</a:t>
            </a:r>
          </a:p>
          <a:p>
            <a:pPr marL="571500" indent="-571500">
              <a:lnSpc>
                <a:spcPct val="100000"/>
              </a:lnSpc>
              <a:buClr>
                <a:schemeClr val="accent5">
                  <a:lumMod val="20000"/>
                  <a:lumOff val="80000"/>
                </a:schemeClr>
              </a:buClr>
              <a:buFont typeface="Arial" panose="020B0604020202020204" pitchFamily="34" charset="0"/>
              <a:buChar char="•"/>
            </a:pPr>
            <a:r>
              <a:rPr lang="en-US" sz="3600" dirty="0">
                <a:solidFill>
                  <a:srgbClr val="E1E6CD"/>
                </a:solidFill>
              </a:rPr>
              <a:t> </a:t>
            </a:r>
            <a:r>
              <a:rPr lang="en-US" sz="3600" b="1" dirty="0">
                <a:solidFill>
                  <a:srgbClr val="E1E6CD"/>
                </a:solidFill>
              </a:rPr>
              <a:t>2021 Bridge Street Complete Streets Corridor Study </a:t>
            </a:r>
          </a:p>
          <a:p>
            <a:pPr marL="571500" indent="-571500">
              <a:lnSpc>
                <a:spcPct val="100000"/>
              </a:lnSpc>
              <a:buClr>
                <a:schemeClr val="accent5">
                  <a:lumMod val="20000"/>
                  <a:lumOff val="80000"/>
                </a:schemeClr>
              </a:buClr>
              <a:buFont typeface="Arial" panose="020B0604020202020204" pitchFamily="34" charset="0"/>
              <a:buChar char="•"/>
            </a:pPr>
            <a:endParaRPr lang="en-US" sz="3600" dirty="0">
              <a:solidFill>
                <a:srgbClr val="275EB7"/>
              </a:solidFill>
            </a:endParaRPr>
          </a:p>
        </p:txBody>
      </p:sp>
      <p:sp>
        <p:nvSpPr>
          <p:cNvPr id="9" name="Title 8">
            <a:extLst>
              <a:ext uri="{FF2B5EF4-FFF2-40B4-BE49-F238E27FC236}">
                <a16:creationId xmlns:a16="http://schemas.microsoft.com/office/drawing/2014/main" id="{1BD34E05-D2C9-443C-80DD-9235510F4E7C}"/>
              </a:ext>
            </a:extLst>
          </p:cNvPr>
          <p:cNvSpPr>
            <a:spLocks noGrp="1"/>
          </p:cNvSpPr>
          <p:nvPr>
            <p:ph type="ctrTitle"/>
          </p:nvPr>
        </p:nvSpPr>
        <p:spPr>
          <a:xfrm>
            <a:off x="596606" y="493121"/>
            <a:ext cx="10274393" cy="805447"/>
          </a:xfrm>
        </p:spPr>
        <p:txBody>
          <a:bodyPr/>
          <a:lstStyle/>
          <a:p>
            <a:pPr algn="l"/>
            <a:r>
              <a:rPr lang="en-US" sz="4400" dirty="0">
                <a:solidFill>
                  <a:srgbClr val="275EB7"/>
                </a:solidFill>
              </a:rPr>
              <a:t>Richmond Transportation Committee</a:t>
            </a:r>
          </a:p>
        </p:txBody>
      </p:sp>
    </p:spTree>
    <p:extLst>
      <p:ext uri="{BB962C8B-B14F-4D97-AF65-F5344CB8AC3E}">
        <p14:creationId xmlns:p14="http://schemas.microsoft.com/office/powerpoint/2010/main" val="2706637029"/>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BD34E05-D2C9-443C-80DD-9235510F4E7C}"/>
              </a:ext>
            </a:extLst>
          </p:cNvPr>
          <p:cNvSpPr>
            <a:spLocks noGrp="1"/>
          </p:cNvSpPr>
          <p:nvPr>
            <p:ph type="ctrTitle"/>
          </p:nvPr>
        </p:nvSpPr>
        <p:spPr>
          <a:xfrm>
            <a:off x="162046" y="96256"/>
            <a:ext cx="11875625" cy="699910"/>
          </a:xfrm>
        </p:spPr>
        <p:txBody>
          <a:bodyPr/>
          <a:lstStyle/>
          <a:p>
            <a:pPr algn="l">
              <a:lnSpc>
                <a:spcPct val="100000"/>
              </a:lnSpc>
            </a:pPr>
            <a:r>
              <a:rPr lang="en-US" sz="4000" dirty="0">
                <a:solidFill>
                  <a:srgbClr val="275EB7"/>
                </a:solidFill>
              </a:rPr>
              <a:t>Thompson/Hinesburg/ Bridge/</a:t>
            </a:r>
            <a:r>
              <a:rPr lang="en-US" sz="3800" dirty="0">
                <a:solidFill>
                  <a:srgbClr val="275EB7"/>
                </a:solidFill>
              </a:rPr>
              <a:t>Cochran-Current</a:t>
            </a:r>
            <a:r>
              <a:rPr lang="en-US" sz="4000" dirty="0">
                <a:solidFill>
                  <a:srgbClr val="275EB7"/>
                </a:solidFill>
              </a:rPr>
              <a:t> Design</a:t>
            </a:r>
          </a:p>
        </p:txBody>
      </p:sp>
      <p:pic>
        <p:nvPicPr>
          <p:cNvPr id="8" name="Picture 7">
            <a:extLst>
              <a:ext uri="{FF2B5EF4-FFF2-40B4-BE49-F238E27FC236}">
                <a16:creationId xmlns:a16="http://schemas.microsoft.com/office/drawing/2014/main" id="{DCA6FA17-2E64-86EF-0AAF-90B018E1D540}"/>
              </a:ext>
            </a:extLst>
          </p:cNvPr>
          <p:cNvPicPr>
            <a:picLocks noChangeAspect="1"/>
          </p:cNvPicPr>
          <p:nvPr/>
        </p:nvPicPr>
        <p:blipFill>
          <a:blip r:embed="rId3"/>
          <a:stretch>
            <a:fillRect/>
          </a:stretch>
        </p:blipFill>
        <p:spPr>
          <a:xfrm>
            <a:off x="711874" y="794084"/>
            <a:ext cx="10768253" cy="5685360"/>
          </a:xfrm>
          <a:prstGeom prst="rect">
            <a:avLst/>
          </a:prstGeom>
          <a:ln>
            <a:solidFill>
              <a:srgbClr val="275EB7"/>
            </a:solid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768E15D8-46EE-D1C1-2619-D34F49FCA47B}"/>
              </a:ext>
            </a:extLst>
          </p:cNvPr>
          <p:cNvSpPr txBox="1"/>
          <p:nvPr/>
        </p:nvSpPr>
        <p:spPr>
          <a:xfrm>
            <a:off x="-1756610" y="2502569"/>
            <a:ext cx="1588168" cy="3693319"/>
          </a:xfrm>
          <a:prstGeom prst="rect">
            <a:avLst/>
          </a:prstGeom>
          <a:noFill/>
        </p:spPr>
        <p:txBody>
          <a:bodyPr wrap="square" rtlCol="0">
            <a:spAutoFit/>
          </a:bodyPr>
          <a:lstStyle/>
          <a:p>
            <a:r>
              <a:rPr lang="en-US" sz="1800" b="0" dirty="0">
                <a:solidFill>
                  <a:srgbClr val="FF0000"/>
                </a:solidFill>
              </a:rPr>
              <a:t>Chris: We could add, on top of the image, the various problems we’ve identified with the current design (currently listed in the notes below)</a:t>
            </a:r>
          </a:p>
        </p:txBody>
      </p:sp>
      <p:cxnSp>
        <p:nvCxnSpPr>
          <p:cNvPr id="13" name="Straight Arrow Connector 12">
            <a:extLst>
              <a:ext uri="{FF2B5EF4-FFF2-40B4-BE49-F238E27FC236}">
                <a16:creationId xmlns:a16="http://schemas.microsoft.com/office/drawing/2014/main" id="{9F9731F8-7B00-EEDA-607D-7FF3EF915C6A}"/>
              </a:ext>
            </a:extLst>
          </p:cNvPr>
          <p:cNvCxnSpPr>
            <a:cxnSpLocks/>
          </p:cNvCxnSpPr>
          <p:nvPr/>
        </p:nvCxnSpPr>
        <p:spPr>
          <a:xfrm flipV="1">
            <a:off x="-168442" y="3164305"/>
            <a:ext cx="6472989" cy="469232"/>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0054477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BD34E05-D2C9-443C-80DD-9235510F4E7C}"/>
              </a:ext>
            </a:extLst>
          </p:cNvPr>
          <p:cNvSpPr>
            <a:spLocks noGrp="1"/>
          </p:cNvSpPr>
          <p:nvPr>
            <p:ph type="ctrTitle"/>
          </p:nvPr>
        </p:nvSpPr>
        <p:spPr>
          <a:xfrm>
            <a:off x="957329" y="324854"/>
            <a:ext cx="10737366" cy="757988"/>
          </a:xfrm>
        </p:spPr>
        <p:txBody>
          <a:bodyPr/>
          <a:lstStyle/>
          <a:p>
            <a:pPr algn="l">
              <a:lnSpc>
                <a:spcPct val="100000"/>
              </a:lnSpc>
            </a:pPr>
            <a:r>
              <a:rPr lang="en-US" sz="4400" dirty="0">
                <a:solidFill>
                  <a:srgbClr val="275EB7"/>
                </a:solidFill>
              </a:rPr>
              <a:t>Roundabout—preferred…but too costly</a:t>
            </a:r>
          </a:p>
        </p:txBody>
      </p:sp>
      <p:pic>
        <p:nvPicPr>
          <p:cNvPr id="3" name="Picture 2">
            <a:extLst>
              <a:ext uri="{FF2B5EF4-FFF2-40B4-BE49-F238E27FC236}">
                <a16:creationId xmlns:a16="http://schemas.microsoft.com/office/drawing/2014/main" id="{95A44C06-7174-F35C-2F1B-277BD5FBF482}"/>
              </a:ext>
            </a:extLst>
          </p:cNvPr>
          <p:cNvPicPr>
            <a:picLocks noChangeAspect="1"/>
          </p:cNvPicPr>
          <p:nvPr/>
        </p:nvPicPr>
        <p:blipFill rotWithShape="1">
          <a:blip r:embed="rId3"/>
          <a:srcRect t="7300" b="3133"/>
          <a:stretch/>
        </p:blipFill>
        <p:spPr>
          <a:xfrm>
            <a:off x="957329" y="1082842"/>
            <a:ext cx="10653145" cy="5362757"/>
          </a:xfrm>
          <a:prstGeom prst="rect">
            <a:avLst/>
          </a:prstGeom>
          <a:ln>
            <a:solidFill>
              <a:srgbClr val="4F81BD"/>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5799599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BD34E05-D2C9-443C-80DD-9235510F4E7C}"/>
              </a:ext>
            </a:extLst>
          </p:cNvPr>
          <p:cNvSpPr>
            <a:spLocks noGrp="1"/>
          </p:cNvSpPr>
          <p:nvPr>
            <p:ph type="ctrTitle"/>
          </p:nvPr>
        </p:nvSpPr>
        <p:spPr>
          <a:xfrm>
            <a:off x="0" y="1864895"/>
            <a:ext cx="1682797" cy="3080085"/>
          </a:xfrm>
        </p:spPr>
        <p:txBody>
          <a:bodyPr/>
          <a:lstStyle/>
          <a:p>
            <a:pPr>
              <a:lnSpc>
                <a:spcPct val="100000"/>
              </a:lnSpc>
            </a:pPr>
            <a:r>
              <a:rPr lang="en-US" sz="4400" dirty="0">
                <a:solidFill>
                  <a:srgbClr val="275EB7"/>
                </a:solidFill>
              </a:rPr>
              <a:t>Alt-1</a:t>
            </a:r>
            <a:br>
              <a:rPr lang="en-US" sz="4400" dirty="0">
                <a:solidFill>
                  <a:srgbClr val="275EB7"/>
                </a:solidFill>
              </a:rPr>
            </a:br>
            <a:br>
              <a:rPr lang="en-US" sz="1500" dirty="0">
                <a:solidFill>
                  <a:srgbClr val="275EB7"/>
                </a:solidFill>
              </a:rPr>
            </a:br>
            <a:r>
              <a:rPr lang="en-US" sz="4400" dirty="0">
                <a:solidFill>
                  <a:srgbClr val="275EB7"/>
                </a:solidFill>
              </a:rPr>
              <a:t>Four-Way</a:t>
            </a:r>
            <a:br>
              <a:rPr lang="en-US" sz="4400" dirty="0">
                <a:solidFill>
                  <a:srgbClr val="275EB7"/>
                </a:solidFill>
              </a:rPr>
            </a:br>
            <a:r>
              <a:rPr lang="en-US" sz="4400" dirty="0">
                <a:solidFill>
                  <a:srgbClr val="275EB7"/>
                </a:solidFill>
              </a:rPr>
              <a:t>Stop</a:t>
            </a:r>
          </a:p>
        </p:txBody>
      </p:sp>
      <p:pic>
        <p:nvPicPr>
          <p:cNvPr id="6" name="Picture 5">
            <a:extLst>
              <a:ext uri="{FF2B5EF4-FFF2-40B4-BE49-F238E27FC236}">
                <a16:creationId xmlns:a16="http://schemas.microsoft.com/office/drawing/2014/main" id="{8BD89C2E-D747-99CA-149D-83E30F910C74}"/>
              </a:ext>
            </a:extLst>
          </p:cNvPr>
          <p:cNvPicPr>
            <a:picLocks noChangeAspect="1"/>
          </p:cNvPicPr>
          <p:nvPr/>
        </p:nvPicPr>
        <p:blipFill>
          <a:blip r:embed="rId3"/>
          <a:stretch>
            <a:fillRect/>
          </a:stretch>
        </p:blipFill>
        <p:spPr>
          <a:xfrm>
            <a:off x="1659667" y="438403"/>
            <a:ext cx="9912758" cy="5981194"/>
          </a:xfrm>
          <a:prstGeom prst="rect">
            <a:avLst/>
          </a:prstGeom>
          <a:ln>
            <a:solidFill>
              <a:srgbClr val="275EB7"/>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90702113"/>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59250" y="1155033"/>
            <a:ext cx="10608689" cy="5305925"/>
          </a:xfrm>
        </p:spPr>
        <p:txBody>
          <a:bodyPr>
            <a:noAutofit/>
          </a:bodyPr>
          <a:lstStyle/>
          <a:p>
            <a:pPr marL="514350" indent="-514350">
              <a:lnSpc>
                <a:spcPct val="100000"/>
              </a:lnSpc>
              <a:spcBef>
                <a:spcPts val="1000"/>
              </a:spcBef>
              <a:buClr>
                <a:schemeClr val="accent5">
                  <a:lumMod val="20000"/>
                  <a:lumOff val="80000"/>
                </a:schemeClr>
              </a:buClr>
              <a:buFont typeface="Arial" panose="020B0604020202020204" pitchFamily="34" charset="0"/>
              <a:buChar char="•"/>
            </a:pPr>
            <a:r>
              <a:rPr lang="en-US" sz="3000" dirty="0">
                <a:solidFill>
                  <a:srgbClr val="275EB7"/>
                </a:solidFill>
              </a:rPr>
              <a:t>Least expensive option.</a:t>
            </a:r>
          </a:p>
          <a:p>
            <a:pPr marL="514350" indent="-514350">
              <a:lnSpc>
                <a:spcPct val="100000"/>
              </a:lnSpc>
              <a:spcBef>
                <a:spcPts val="1000"/>
              </a:spcBef>
              <a:buClr>
                <a:schemeClr val="accent5">
                  <a:lumMod val="20000"/>
                  <a:lumOff val="80000"/>
                </a:schemeClr>
              </a:buClr>
              <a:buFont typeface="Arial" panose="020B0604020202020204" pitchFamily="34" charset="0"/>
              <a:buChar char="•"/>
            </a:pPr>
            <a:r>
              <a:rPr lang="en-US" sz="3000" dirty="0">
                <a:solidFill>
                  <a:srgbClr val="F2F2F2"/>
                </a:solidFill>
              </a:rPr>
              <a:t>Easily understandable for motorists.</a:t>
            </a:r>
          </a:p>
          <a:p>
            <a:pPr marL="514350" indent="-514350">
              <a:lnSpc>
                <a:spcPct val="100000"/>
              </a:lnSpc>
              <a:spcBef>
                <a:spcPts val="1000"/>
              </a:spcBef>
              <a:buClr>
                <a:schemeClr val="accent5">
                  <a:lumMod val="20000"/>
                  <a:lumOff val="80000"/>
                </a:schemeClr>
              </a:buClr>
              <a:buFont typeface="Arial" panose="020B0604020202020204" pitchFamily="34" charset="0"/>
              <a:buChar char="•"/>
            </a:pPr>
            <a:r>
              <a:rPr lang="en-US" sz="3000" dirty="0">
                <a:solidFill>
                  <a:srgbClr val="275EB7"/>
                </a:solidFill>
              </a:rPr>
              <a:t>Ensures cars will stop making it the safest alternative for pedestrians and bicyclists.</a:t>
            </a:r>
          </a:p>
          <a:p>
            <a:pPr marL="514350" indent="-514350">
              <a:lnSpc>
                <a:spcPct val="100000"/>
              </a:lnSpc>
              <a:spcBef>
                <a:spcPts val="1000"/>
              </a:spcBef>
              <a:buClr>
                <a:schemeClr val="accent5">
                  <a:lumMod val="20000"/>
                  <a:lumOff val="80000"/>
                </a:schemeClr>
              </a:buClr>
              <a:buFont typeface="Arial" panose="020B0604020202020204" pitchFamily="34" charset="0"/>
              <a:buChar char="•"/>
            </a:pPr>
            <a:endParaRPr lang="en-US" sz="1400" dirty="0">
              <a:solidFill>
                <a:srgbClr val="F2F2F2"/>
              </a:solidFill>
            </a:endParaRPr>
          </a:p>
          <a:p>
            <a:pPr marL="514350" indent="-514350">
              <a:lnSpc>
                <a:spcPct val="100000"/>
              </a:lnSpc>
              <a:spcBef>
                <a:spcPts val="1000"/>
              </a:spcBef>
              <a:buClr>
                <a:schemeClr val="accent5">
                  <a:lumMod val="20000"/>
                  <a:lumOff val="80000"/>
                </a:schemeClr>
              </a:buClr>
              <a:buFont typeface="Arial" panose="020B0604020202020204" pitchFamily="34" charset="0"/>
              <a:buChar char="•"/>
            </a:pPr>
            <a:r>
              <a:rPr lang="en-US" sz="3000" dirty="0">
                <a:solidFill>
                  <a:srgbClr val="F2F2F2"/>
                </a:solidFill>
              </a:rPr>
              <a:t>~5,400 vehicles use this intersection daily. Requires stops 24hrs/day, 365 days/year, including times of day/night and year when few, if any, pedestrians, or bicyclists would be present.</a:t>
            </a:r>
          </a:p>
          <a:p>
            <a:pPr marL="514350" indent="-514350">
              <a:lnSpc>
                <a:spcPct val="100000"/>
              </a:lnSpc>
              <a:spcBef>
                <a:spcPts val="1000"/>
              </a:spcBef>
              <a:buClr>
                <a:schemeClr val="accent5">
                  <a:lumMod val="20000"/>
                  <a:lumOff val="80000"/>
                </a:schemeClr>
              </a:buClr>
              <a:buFont typeface="Arial" panose="020B0604020202020204" pitchFamily="34" charset="0"/>
              <a:buChar char="•"/>
            </a:pPr>
            <a:r>
              <a:rPr lang="en-US" sz="3000" dirty="0">
                <a:solidFill>
                  <a:srgbClr val="275EB7"/>
                </a:solidFill>
              </a:rPr>
              <a:t>Added noise/vibrations from trucks starting/stopping.</a:t>
            </a:r>
          </a:p>
          <a:p>
            <a:pPr marL="514350" indent="-514350">
              <a:lnSpc>
                <a:spcPct val="100000"/>
              </a:lnSpc>
              <a:spcBef>
                <a:spcPts val="1000"/>
              </a:spcBef>
              <a:buClr>
                <a:schemeClr val="accent5">
                  <a:lumMod val="20000"/>
                  <a:lumOff val="80000"/>
                </a:schemeClr>
              </a:buClr>
              <a:buFont typeface="Arial" panose="020B0604020202020204" pitchFamily="34" charset="0"/>
              <a:buChar char="•"/>
            </a:pPr>
            <a:r>
              <a:rPr lang="en-US" sz="3000" dirty="0">
                <a:solidFill>
                  <a:srgbClr val="F2F2F2"/>
                </a:solidFill>
              </a:rPr>
              <a:t>Could further delay the morning commute along Bridge St.</a:t>
            </a:r>
          </a:p>
        </p:txBody>
      </p:sp>
      <p:sp>
        <p:nvSpPr>
          <p:cNvPr id="9" name="Title 8">
            <a:extLst>
              <a:ext uri="{FF2B5EF4-FFF2-40B4-BE49-F238E27FC236}">
                <a16:creationId xmlns:a16="http://schemas.microsoft.com/office/drawing/2014/main" id="{1BD34E05-D2C9-443C-80DD-9235510F4E7C}"/>
              </a:ext>
            </a:extLst>
          </p:cNvPr>
          <p:cNvSpPr>
            <a:spLocks noGrp="1"/>
          </p:cNvSpPr>
          <p:nvPr>
            <p:ph type="ctrTitle"/>
          </p:nvPr>
        </p:nvSpPr>
        <p:spPr>
          <a:xfrm>
            <a:off x="445720" y="397042"/>
            <a:ext cx="10608688" cy="617424"/>
          </a:xfrm>
        </p:spPr>
        <p:txBody>
          <a:bodyPr/>
          <a:lstStyle/>
          <a:p>
            <a:pPr algn="l"/>
            <a:r>
              <a:rPr lang="en-US" dirty="0">
                <a:solidFill>
                  <a:srgbClr val="275EB7"/>
                </a:solidFill>
              </a:rPr>
              <a:t>Four-Way Stop</a:t>
            </a:r>
          </a:p>
        </p:txBody>
      </p:sp>
      <p:sp>
        <p:nvSpPr>
          <p:cNvPr id="2" name="Title 8">
            <a:extLst>
              <a:ext uri="{FF2B5EF4-FFF2-40B4-BE49-F238E27FC236}">
                <a16:creationId xmlns:a16="http://schemas.microsoft.com/office/drawing/2014/main" id="{B9A1D226-B7EB-43B0-43C5-C4315948C76B}"/>
              </a:ext>
            </a:extLst>
          </p:cNvPr>
          <p:cNvSpPr txBox="1">
            <a:spLocks/>
          </p:cNvSpPr>
          <p:nvPr/>
        </p:nvSpPr>
        <p:spPr>
          <a:xfrm>
            <a:off x="197952" y="2114549"/>
            <a:ext cx="1269901" cy="735537"/>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4800" b="1" kern="1200" cap="none" baseline="0">
                <a:solidFill>
                  <a:srgbClr val="FFFFFF"/>
                </a:solidFill>
                <a:latin typeface="+mj-lt"/>
                <a:ea typeface="+mj-ea"/>
                <a:cs typeface="+mj-cs"/>
              </a:defRPr>
            </a:lvl1pPr>
          </a:lstStyle>
          <a:p>
            <a:pPr algn="l"/>
            <a:r>
              <a:rPr lang="en-US" sz="4000" dirty="0">
                <a:solidFill>
                  <a:srgbClr val="F2F2F2"/>
                </a:solidFill>
                <a:highlight>
                  <a:srgbClr val="4F81BD"/>
                </a:highlight>
              </a:rPr>
              <a:t>Pros</a:t>
            </a:r>
          </a:p>
        </p:txBody>
      </p:sp>
      <p:sp>
        <p:nvSpPr>
          <p:cNvPr id="4" name="Title 8">
            <a:extLst>
              <a:ext uri="{FF2B5EF4-FFF2-40B4-BE49-F238E27FC236}">
                <a16:creationId xmlns:a16="http://schemas.microsoft.com/office/drawing/2014/main" id="{03342713-3B6C-292C-E226-4C8F2BE08849}"/>
              </a:ext>
            </a:extLst>
          </p:cNvPr>
          <p:cNvSpPr txBox="1">
            <a:spLocks/>
          </p:cNvSpPr>
          <p:nvPr/>
        </p:nvSpPr>
        <p:spPr>
          <a:xfrm>
            <a:off x="243650" y="4499812"/>
            <a:ext cx="1269901" cy="870087"/>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4800" b="1" kern="1200" cap="none" baseline="0">
                <a:solidFill>
                  <a:srgbClr val="FFFFFF"/>
                </a:solidFill>
                <a:latin typeface="+mj-lt"/>
                <a:ea typeface="+mj-ea"/>
                <a:cs typeface="+mj-cs"/>
              </a:defRPr>
            </a:lvl1pPr>
          </a:lstStyle>
          <a:p>
            <a:pPr algn="l"/>
            <a:r>
              <a:rPr lang="en-US" sz="4000" dirty="0">
                <a:solidFill>
                  <a:srgbClr val="F2F2F2"/>
                </a:solidFill>
                <a:highlight>
                  <a:srgbClr val="4F81BD"/>
                </a:highlight>
              </a:rPr>
              <a:t>Cons</a:t>
            </a:r>
          </a:p>
        </p:txBody>
      </p:sp>
    </p:spTree>
    <p:extLst>
      <p:ext uri="{BB962C8B-B14F-4D97-AF65-F5344CB8AC3E}">
        <p14:creationId xmlns:p14="http://schemas.microsoft.com/office/powerpoint/2010/main" val="1174060205"/>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BD34E05-D2C9-443C-80DD-9235510F4E7C}"/>
              </a:ext>
            </a:extLst>
          </p:cNvPr>
          <p:cNvSpPr>
            <a:spLocks noGrp="1"/>
          </p:cNvSpPr>
          <p:nvPr>
            <p:ph type="ctrTitle"/>
          </p:nvPr>
        </p:nvSpPr>
        <p:spPr>
          <a:xfrm>
            <a:off x="-1" y="2201780"/>
            <a:ext cx="2009275" cy="2947736"/>
          </a:xfrm>
        </p:spPr>
        <p:txBody>
          <a:bodyPr/>
          <a:lstStyle/>
          <a:p>
            <a:pPr>
              <a:lnSpc>
                <a:spcPct val="100000"/>
              </a:lnSpc>
            </a:pPr>
            <a:r>
              <a:rPr lang="en-US" sz="4400" dirty="0">
                <a:solidFill>
                  <a:srgbClr val="275EB7"/>
                </a:solidFill>
              </a:rPr>
              <a:t>Alt-2</a:t>
            </a:r>
            <a:br>
              <a:rPr lang="en-US" sz="4400" dirty="0">
                <a:solidFill>
                  <a:srgbClr val="275EB7"/>
                </a:solidFill>
              </a:rPr>
            </a:br>
            <a:br>
              <a:rPr lang="en-US" sz="1500" dirty="0">
                <a:solidFill>
                  <a:srgbClr val="275EB7"/>
                </a:solidFill>
              </a:rPr>
            </a:br>
            <a:r>
              <a:rPr lang="en-US" sz="4400" dirty="0">
                <a:solidFill>
                  <a:srgbClr val="275EB7"/>
                </a:solidFill>
              </a:rPr>
              <a:t>Mount-able Island</a:t>
            </a:r>
          </a:p>
        </p:txBody>
      </p:sp>
      <p:pic>
        <p:nvPicPr>
          <p:cNvPr id="2" name="Picture 1">
            <a:extLst>
              <a:ext uri="{FF2B5EF4-FFF2-40B4-BE49-F238E27FC236}">
                <a16:creationId xmlns:a16="http://schemas.microsoft.com/office/drawing/2014/main" id="{B7976772-9DF5-0BE1-A046-44A16B437197}"/>
              </a:ext>
            </a:extLst>
          </p:cNvPr>
          <p:cNvPicPr>
            <a:picLocks noChangeAspect="1"/>
          </p:cNvPicPr>
          <p:nvPr/>
        </p:nvPicPr>
        <p:blipFill rotWithShape="1">
          <a:blip r:embed="rId3">
            <a:extLst>
              <a:ext uri="{28A0092B-C50C-407E-A947-70E740481C1C}">
                <a14:useLocalDpi xmlns:a14="http://schemas.microsoft.com/office/drawing/2010/main" val="0"/>
              </a:ext>
            </a:extLst>
          </a:blip>
          <a:srcRect l="534" r="2031"/>
          <a:stretch/>
        </p:blipFill>
        <p:spPr bwMode="auto">
          <a:xfrm>
            <a:off x="1839210" y="354764"/>
            <a:ext cx="10020381" cy="6148471"/>
          </a:xfrm>
          <a:prstGeom prst="rect">
            <a:avLst/>
          </a:prstGeom>
          <a:ln>
            <a:solidFill>
              <a:srgbClr val="4F81BD"/>
            </a:solid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43437777-66C8-6AF7-787A-A1C08D6398E9}"/>
              </a:ext>
            </a:extLst>
          </p:cNvPr>
          <p:cNvSpPr txBox="1"/>
          <p:nvPr/>
        </p:nvSpPr>
        <p:spPr>
          <a:xfrm>
            <a:off x="-1094873" y="2683043"/>
            <a:ext cx="1239252" cy="2585323"/>
          </a:xfrm>
          <a:prstGeom prst="rect">
            <a:avLst/>
          </a:prstGeom>
          <a:noFill/>
        </p:spPr>
        <p:txBody>
          <a:bodyPr wrap="square" rtlCol="0">
            <a:spAutoFit/>
          </a:bodyPr>
          <a:lstStyle/>
          <a:p>
            <a:r>
              <a:rPr lang="en-US" dirty="0">
                <a:solidFill>
                  <a:srgbClr val="FF0000"/>
                </a:solidFill>
              </a:rPr>
              <a:t>Would it help to include a zoom in shot of the intersection/island?</a:t>
            </a:r>
          </a:p>
          <a:p>
            <a:r>
              <a:rPr lang="en-US" dirty="0">
                <a:solidFill>
                  <a:srgbClr val="FF0000"/>
                </a:solidFill>
              </a:rPr>
              <a:t>See next slide</a:t>
            </a:r>
          </a:p>
        </p:txBody>
      </p:sp>
    </p:spTree>
    <p:extLst>
      <p:ext uri="{BB962C8B-B14F-4D97-AF65-F5344CB8AC3E}">
        <p14:creationId xmlns:p14="http://schemas.microsoft.com/office/powerpoint/2010/main" val="504684140"/>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BD34E05-D2C9-443C-80DD-9235510F4E7C}"/>
              </a:ext>
            </a:extLst>
          </p:cNvPr>
          <p:cNvSpPr>
            <a:spLocks noGrp="1"/>
          </p:cNvSpPr>
          <p:nvPr>
            <p:ph type="ctrTitle"/>
          </p:nvPr>
        </p:nvSpPr>
        <p:spPr>
          <a:xfrm>
            <a:off x="96256" y="2201780"/>
            <a:ext cx="2007654" cy="2947736"/>
          </a:xfrm>
        </p:spPr>
        <p:txBody>
          <a:bodyPr/>
          <a:lstStyle/>
          <a:p>
            <a:pPr>
              <a:lnSpc>
                <a:spcPct val="100000"/>
              </a:lnSpc>
            </a:pPr>
            <a:r>
              <a:rPr lang="en-US" sz="4400" dirty="0">
                <a:solidFill>
                  <a:srgbClr val="275EB7"/>
                </a:solidFill>
              </a:rPr>
              <a:t>Alt-2</a:t>
            </a:r>
            <a:br>
              <a:rPr lang="en-US" sz="4400" dirty="0">
                <a:solidFill>
                  <a:srgbClr val="275EB7"/>
                </a:solidFill>
              </a:rPr>
            </a:br>
            <a:br>
              <a:rPr lang="en-US" sz="1500" dirty="0">
                <a:solidFill>
                  <a:srgbClr val="275EB7"/>
                </a:solidFill>
              </a:rPr>
            </a:br>
            <a:r>
              <a:rPr lang="en-US" sz="4400" dirty="0">
                <a:solidFill>
                  <a:srgbClr val="275EB7"/>
                </a:solidFill>
              </a:rPr>
              <a:t>Mount-able Island</a:t>
            </a:r>
          </a:p>
        </p:txBody>
      </p:sp>
      <p:pic>
        <p:nvPicPr>
          <p:cNvPr id="2" name="Picture 1">
            <a:extLst>
              <a:ext uri="{FF2B5EF4-FFF2-40B4-BE49-F238E27FC236}">
                <a16:creationId xmlns:a16="http://schemas.microsoft.com/office/drawing/2014/main" id="{B7976772-9DF5-0BE1-A046-44A16B437197}"/>
              </a:ext>
            </a:extLst>
          </p:cNvPr>
          <p:cNvPicPr>
            <a:picLocks noChangeAspect="1"/>
          </p:cNvPicPr>
          <p:nvPr/>
        </p:nvPicPr>
        <p:blipFill rotWithShape="1">
          <a:blip r:embed="rId3">
            <a:extLst>
              <a:ext uri="{28A0092B-C50C-407E-A947-70E740481C1C}">
                <a14:useLocalDpi xmlns:a14="http://schemas.microsoft.com/office/drawing/2010/main" val="0"/>
              </a:ext>
            </a:extLst>
          </a:blip>
          <a:srcRect l="16413" t="17407" r="23329" b="19670"/>
          <a:stretch/>
        </p:blipFill>
        <p:spPr bwMode="auto">
          <a:xfrm>
            <a:off x="2117558" y="381492"/>
            <a:ext cx="9763170" cy="6095015"/>
          </a:xfrm>
          <a:prstGeom prst="rect">
            <a:avLst/>
          </a:prstGeom>
          <a:ln>
            <a:solidFill>
              <a:srgbClr val="4F81BD"/>
            </a:solid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43437777-66C8-6AF7-787A-A1C08D6398E9}"/>
              </a:ext>
            </a:extLst>
          </p:cNvPr>
          <p:cNvSpPr txBox="1"/>
          <p:nvPr/>
        </p:nvSpPr>
        <p:spPr>
          <a:xfrm>
            <a:off x="-1780673" y="4445182"/>
            <a:ext cx="1239252" cy="2031325"/>
          </a:xfrm>
          <a:prstGeom prst="rect">
            <a:avLst/>
          </a:prstGeom>
          <a:noFill/>
        </p:spPr>
        <p:txBody>
          <a:bodyPr wrap="square" rtlCol="0">
            <a:spAutoFit/>
          </a:bodyPr>
          <a:lstStyle/>
          <a:p>
            <a:r>
              <a:rPr lang="en-US" dirty="0">
                <a:solidFill>
                  <a:srgbClr val="FF0000"/>
                </a:solidFill>
              </a:rPr>
              <a:t>Would it help to include a zoom in shot of the intersection/island?</a:t>
            </a:r>
          </a:p>
        </p:txBody>
      </p:sp>
    </p:spTree>
    <p:extLst>
      <p:ext uri="{BB962C8B-B14F-4D97-AF65-F5344CB8AC3E}">
        <p14:creationId xmlns:p14="http://schemas.microsoft.com/office/powerpoint/2010/main" val="1840820569"/>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59250" y="1155033"/>
            <a:ext cx="10608689" cy="5305925"/>
          </a:xfrm>
        </p:spPr>
        <p:txBody>
          <a:bodyPr>
            <a:noAutofit/>
          </a:bodyPr>
          <a:lstStyle/>
          <a:p>
            <a:pPr marL="514350" indent="-514350">
              <a:lnSpc>
                <a:spcPct val="100000"/>
              </a:lnSpc>
              <a:spcBef>
                <a:spcPts val="1000"/>
              </a:spcBef>
              <a:buClr>
                <a:schemeClr val="accent5">
                  <a:lumMod val="20000"/>
                  <a:lumOff val="80000"/>
                </a:schemeClr>
              </a:buClr>
              <a:buFont typeface="Arial" panose="020B0604020202020204" pitchFamily="34" charset="0"/>
              <a:buChar char="•"/>
            </a:pPr>
            <a:r>
              <a:rPr lang="en-US" sz="3000" dirty="0">
                <a:solidFill>
                  <a:srgbClr val="275EB7"/>
                </a:solidFill>
              </a:rPr>
              <a:t>Island slows, but does not stop traffic flow between Bridge St. and Huntington Rd.</a:t>
            </a:r>
          </a:p>
          <a:p>
            <a:pPr marL="514350" indent="-514350">
              <a:lnSpc>
                <a:spcPct val="100000"/>
              </a:lnSpc>
              <a:spcBef>
                <a:spcPts val="1000"/>
              </a:spcBef>
              <a:buClr>
                <a:schemeClr val="accent5">
                  <a:lumMod val="20000"/>
                  <a:lumOff val="80000"/>
                </a:schemeClr>
              </a:buClr>
              <a:buFont typeface="Arial" panose="020B0604020202020204" pitchFamily="34" charset="0"/>
              <a:buChar char="•"/>
            </a:pPr>
            <a:r>
              <a:rPr lang="en-US" sz="3000" dirty="0">
                <a:solidFill>
                  <a:srgbClr val="F2F2F2"/>
                </a:solidFill>
              </a:rPr>
              <a:t>Sidewalks are helpful for pedestrians waiting to cross: currently no place to stand at some corners.</a:t>
            </a:r>
          </a:p>
          <a:p>
            <a:pPr marL="514350" indent="-514350">
              <a:lnSpc>
                <a:spcPct val="100000"/>
              </a:lnSpc>
              <a:spcBef>
                <a:spcPts val="1000"/>
              </a:spcBef>
              <a:buClr>
                <a:schemeClr val="accent5">
                  <a:lumMod val="20000"/>
                  <a:lumOff val="80000"/>
                </a:schemeClr>
              </a:buClr>
              <a:buFont typeface="Arial" panose="020B0604020202020204" pitchFamily="34" charset="0"/>
              <a:buChar char="•"/>
            </a:pPr>
            <a:r>
              <a:rPr lang="en-US" sz="3000" dirty="0">
                <a:solidFill>
                  <a:srgbClr val="275EB7"/>
                </a:solidFill>
              </a:rPr>
              <a:t>Squares up the approach from Cochran Rd to Bridge St.</a:t>
            </a:r>
            <a:endParaRPr lang="en-US" sz="3000" dirty="0">
              <a:solidFill>
                <a:srgbClr val="F2F2F2"/>
              </a:solidFill>
            </a:endParaRPr>
          </a:p>
          <a:p>
            <a:pPr>
              <a:lnSpc>
                <a:spcPct val="100000"/>
              </a:lnSpc>
              <a:spcBef>
                <a:spcPts val="1000"/>
              </a:spcBef>
              <a:buClr>
                <a:schemeClr val="accent5">
                  <a:lumMod val="20000"/>
                  <a:lumOff val="80000"/>
                </a:schemeClr>
              </a:buClr>
            </a:pPr>
            <a:endParaRPr lang="en-US" sz="1800" dirty="0">
              <a:solidFill>
                <a:srgbClr val="F2F2F2"/>
              </a:solidFill>
            </a:endParaRPr>
          </a:p>
          <a:p>
            <a:pPr marL="514350" indent="-514350">
              <a:lnSpc>
                <a:spcPct val="100000"/>
              </a:lnSpc>
              <a:spcBef>
                <a:spcPts val="1000"/>
              </a:spcBef>
              <a:buClr>
                <a:schemeClr val="accent5">
                  <a:lumMod val="20000"/>
                  <a:lumOff val="80000"/>
                </a:schemeClr>
              </a:buClr>
              <a:buFont typeface="Arial" panose="020B0604020202020204" pitchFamily="34" charset="0"/>
              <a:buChar char="•"/>
            </a:pPr>
            <a:r>
              <a:rPr lang="en-US" sz="3000" dirty="0">
                <a:solidFill>
                  <a:srgbClr val="F2F2F2"/>
                </a:solidFill>
              </a:rPr>
              <a:t>More expensive.</a:t>
            </a:r>
          </a:p>
          <a:p>
            <a:pPr marL="514350" indent="-514350">
              <a:lnSpc>
                <a:spcPct val="100000"/>
              </a:lnSpc>
              <a:spcBef>
                <a:spcPts val="1000"/>
              </a:spcBef>
              <a:buClr>
                <a:schemeClr val="accent5">
                  <a:lumMod val="20000"/>
                  <a:lumOff val="80000"/>
                </a:schemeClr>
              </a:buClr>
              <a:buFont typeface="Arial" panose="020B0604020202020204" pitchFamily="34" charset="0"/>
              <a:buChar char="•"/>
            </a:pPr>
            <a:r>
              <a:rPr lang="en-US" sz="3000" dirty="0">
                <a:solidFill>
                  <a:srgbClr val="275EB7"/>
                </a:solidFill>
              </a:rPr>
              <a:t>Less effective at protecting pedestrians and bicyclists.</a:t>
            </a:r>
          </a:p>
          <a:p>
            <a:pPr marL="514350" indent="-514350">
              <a:lnSpc>
                <a:spcPct val="100000"/>
              </a:lnSpc>
              <a:spcBef>
                <a:spcPts val="1000"/>
              </a:spcBef>
              <a:buClr>
                <a:schemeClr val="accent5">
                  <a:lumMod val="20000"/>
                  <a:lumOff val="80000"/>
                </a:schemeClr>
              </a:buClr>
              <a:buFont typeface="Arial" panose="020B0604020202020204" pitchFamily="34" charset="0"/>
              <a:buChar char="•"/>
            </a:pPr>
            <a:r>
              <a:rPr lang="en-US" sz="3000" dirty="0">
                <a:solidFill>
                  <a:srgbClr val="F2F2F2"/>
                </a:solidFill>
              </a:rPr>
              <a:t>Does not normalize the right-of-way.</a:t>
            </a:r>
          </a:p>
        </p:txBody>
      </p:sp>
      <p:sp>
        <p:nvSpPr>
          <p:cNvPr id="9" name="Title 8">
            <a:extLst>
              <a:ext uri="{FF2B5EF4-FFF2-40B4-BE49-F238E27FC236}">
                <a16:creationId xmlns:a16="http://schemas.microsoft.com/office/drawing/2014/main" id="{1BD34E05-D2C9-443C-80DD-9235510F4E7C}"/>
              </a:ext>
            </a:extLst>
          </p:cNvPr>
          <p:cNvSpPr>
            <a:spLocks noGrp="1"/>
          </p:cNvSpPr>
          <p:nvPr>
            <p:ph type="ctrTitle"/>
          </p:nvPr>
        </p:nvSpPr>
        <p:spPr>
          <a:xfrm>
            <a:off x="445720" y="397042"/>
            <a:ext cx="10608688" cy="617424"/>
          </a:xfrm>
        </p:spPr>
        <p:txBody>
          <a:bodyPr/>
          <a:lstStyle/>
          <a:p>
            <a:pPr algn="l"/>
            <a:r>
              <a:rPr lang="en-US" dirty="0">
                <a:solidFill>
                  <a:srgbClr val="275EB7"/>
                </a:solidFill>
              </a:rPr>
              <a:t>Mountable Island</a:t>
            </a:r>
          </a:p>
        </p:txBody>
      </p:sp>
      <p:sp>
        <p:nvSpPr>
          <p:cNvPr id="2" name="Title 8">
            <a:extLst>
              <a:ext uri="{FF2B5EF4-FFF2-40B4-BE49-F238E27FC236}">
                <a16:creationId xmlns:a16="http://schemas.microsoft.com/office/drawing/2014/main" id="{B9A1D226-B7EB-43B0-43C5-C4315948C76B}"/>
              </a:ext>
            </a:extLst>
          </p:cNvPr>
          <p:cNvSpPr txBox="1">
            <a:spLocks/>
          </p:cNvSpPr>
          <p:nvPr/>
        </p:nvSpPr>
        <p:spPr>
          <a:xfrm>
            <a:off x="197952" y="2114549"/>
            <a:ext cx="1269901" cy="735537"/>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4800" b="1" kern="1200" cap="none" baseline="0">
                <a:solidFill>
                  <a:srgbClr val="FFFFFF"/>
                </a:solidFill>
                <a:latin typeface="+mj-lt"/>
                <a:ea typeface="+mj-ea"/>
                <a:cs typeface="+mj-cs"/>
              </a:defRPr>
            </a:lvl1pPr>
          </a:lstStyle>
          <a:p>
            <a:pPr algn="l"/>
            <a:r>
              <a:rPr lang="en-US" sz="4000" dirty="0">
                <a:solidFill>
                  <a:srgbClr val="F2F2F2"/>
                </a:solidFill>
                <a:highlight>
                  <a:srgbClr val="4F81BD"/>
                </a:highlight>
              </a:rPr>
              <a:t>Pros</a:t>
            </a:r>
          </a:p>
        </p:txBody>
      </p:sp>
      <p:sp>
        <p:nvSpPr>
          <p:cNvPr id="4" name="Title 8">
            <a:extLst>
              <a:ext uri="{FF2B5EF4-FFF2-40B4-BE49-F238E27FC236}">
                <a16:creationId xmlns:a16="http://schemas.microsoft.com/office/drawing/2014/main" id="{03342713-3B6C-292C-E226-4C8F2BE08849}"/>
              </a:ext>
            </a:extLst>
          </p:cNvPr>
          <p:cNvSpPr txBox="1">
            <a:spLocks/>
          </p:cNvSpPr>
          <p:nvPr/>
        </p:nvSpPr>
        <p:spPr>
          <a:xfrm>
            <a:off x="197952" y="4499809"/>
            <a:ext cx="1269901" cy="870087"/>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4800" b="1" kern="1200" cap="none" baseline="0">
                <a:solidFill>
                  <a:srgbClr val="FFFFFF"/>
                </a:solidFill>
                <a:latin typeface="+mj-lt"/>
                <a:ea typeface="+mj-ea"/>
                <a:cs typeface="+mj-cs"/>
              </a:defRPr>
            </a:lvl1pPr>
          </a:lstStyle>
          <a:p>
            <a:pPr algn="l"/>
            <a:r>
              <a:rPr lang="en-US" sz="4000" dirty="0">
                <a:solidFill>
                  <a:srgbClr val="F2F2F2"/>
                </a:solidFill>
                <a:highlight>
                  <a:srgbClr val="4F81BD"/>
                </a:highlight>
              </a:rPr>
              <a:t>Cons</a:t>
            </a:r>
          </a:p>
        </p:txBody>
      </p:sp>
    </p:spTree>
    <p:extLst>
      <p:ext uri="{BB962C8B-B14F-4D97-AF65-F5344CB8AC3E}">
        <p14:creationId xmlns:p14="http://schemas.microsoft.com/office/powerpoint/2010/main" val="1950628900"/>
      </p:ext>
    </p:extLst>
  </p:cSld>
  <p:clrMapOvr>
    <a:masterClrMapping/>
  </p:clrMapOvr>
  <p:transition spd="slow">
    <p:fade/>
  </p:transition>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03e53ca1-79ca-4937-83ce-d41f773cb37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299AE1E349ADB4193A849EC5ABE58AA" ma:contentTypeVersion="17" ma:contentTypeDescription="Create a new document." ma:contentTypeScope="" ma:versionID="e2559ed718cde23cfb65e6ea59430105">
  <xsd:schema xmlns:xsd="http://www.w3.org/2001/XMLSchema" xmlns:xs="http://www.w3.org/2001/XMLSchema" xmlns:p="http://schemas.microsoft.com/office/2006/metadata/properties" xmlns:ns1="http://schemas.microsoft.com/sharepoint/v3" xmlns:ns3="8fd68911-aaf6-40d2-9fb9-3f45f2ac66cf" xmlns:ns4="03e53ca1-79ca-4937-83ce-d41f773cb373" targetNamespace="http://schemas.microsoft.com/office/2006/metadata/properties" ma:root="true" ma:fieldsID="2a66c1480d56a4d6e933d5dbee94c5c5" ns1:_="" ns3:_="" ns4:_="">
    <xsd:import namespace="http://schemas.microsoft.com/sharepoint/v3"/>
    <xsd:import namespace="8fd68911-aaf6-40d2-9fb9-3f45f2ac66cf"/>
    <xsd:import namespace="03e53ca1-79ca-4937-83ce-d41f773cb373"/>
    <xsd:element name="properties">
      <xsd:complexType>
        <xsd:sequence>
          <xsd:element name="documentManagement">
            <xsd:complexType>
              <xsd:all>
                <xsd:element ref="ns3:SharedWithUsers" minOccurs="0"/>
                <xsd:element ref="ns3:SharedWithDetails" minOccurs="0"/>
                <xsd:element ref="ns3:SharingHintHash" minOccurs="0"/>
                <xsd:element ref="ns1:_ip_UnifiedCompliancePolicyProperties" minOccurs="0"/>
                <xsd:element ref="ns1:_ip_UnifiedCompliancePolicyUIAction"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d68911-aaf6-40d2-9fb9-3f45f2ac66c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e53ca1-79ca-4937-83ce-d41f773cb373"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_activity" ma:index="24"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A04115-3AF7-48E2-B1E0-4C33CF5F8C96}">
  <ds:schemaRefs>
    <ds:schemaRef ds:uri="http://schemas.microsoft.com/sharepoint/v3/contenttype/forms"/>
  </ds:schemaRefs>
</ds:datastoreItem>
</file>

<file path=customXml/itemProps2.xml><?xml version="1.0" encoding="utf-8"?>
<ds:datastoreItem xmlns:ds="http://schemas.openxmlformats.org/officeDocument/2006/customXml" ds:itemID="{14719F2D-22F7-4AFA-8362-9A10C03456C0}">
  <ds:schemaRef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microsoft.com/sharepoint/v3"/>
    <ds:schemaRef ds:uri="8fd68911-aaf6-40d2-9fb9-3f45f2ac66cf"/>
    <ds:schemaRef ds:uri="03e53ca1-79ca-4937-83ce-d41f773cb373"/>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FE9EC423-69BA-4828-9D9C-6879ADE601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fd68911-aaf6-40d2-9fb9-3f45f2ac66cf"/>
    <ds:schemaRef ds:uri="03e53ca1-79ca-4937-83ce-d41f773cb3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6533</TotalTime>
  <Words>1591</Words>
  <Application>Microsoft Office PowerPoint</Application>
  <PresentationFormat>Widescreen</PresentationFormat>
  <Paragraphs>139</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Unicode MS</vt:lpstr>
      <vt:lpstr>Calibri</vt:lpstr>
      <vt:lpstr>Corbel</vt:lpstr>
      <vt:lpstr>Garamond</vt:lpstr>
      <vt:lpstr>Basis</vt:lpstr>
      <vt:lpstr>Bridge St, Huntington Rd, Cochran Rd, Thompson Rd Intersection  Richmond Transportation Committee April 1, 2024</vt:lpstr>
      <vt:lpstr>Richmond Transportation Committee</vt:lpstr>
      <vt:lpstr>Thompson/Hinesburg/ Bridge/Cochran-Current Design</vt:lpstr>
      <vt:lpstr>Roundabout—preferred…but too costly</vt:lpstr>
      <vt:lpstr>Alt-1  Four-Way Stop</vt:lpstr>
      <vt:lpstr>Four-Way Stop</vt:lpstr>
      <vt:lpstr>Alt-2  Mount-able Island</vt:lpstr>
      <vt:lpstr>Alt-2  Mount-able Island</vt:lpstr>
      <vt:lpstr>Mountable Island</vt:lpstr>
      <vt:lpstr>Cost Estimates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Kart, Jon</dc:creator>
  <cp:lastModifiedBy>Keith Oborne</cp:lastModifiedBy>
  <cp:revision>497</cp:revision>
  <dcterms:created xsi:type="dcterms:W3CDTF">2017-01-12T18:17:15Z</dcterms:created>
  <dcterms:modified xsi:type="dcterms:W3CDTF">2024-03-21T16:44:29Z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0x010100F299AE1E349ADB4193A849EC5ABE58AA</vt:lpwstr>
  </property>
</Properties>
</file>