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3"/>
  </p:notesMasterIdLst>
  <p:sldIdLst>
    <p:sldId id="256" r:id="rId2"/>
    <p:sldId id="261" r:id="rId3"/>
    <p:sldId id="262" r:id="rId4"/>
    <p:sldId id="257" r:id="rId5"/>
    <p:sldId id="258" r:id="rId6"/>
    <p:sldId id="259" r:id="rId7"/>
    <p:sldId id="260" r:id="rId8"/>
    <p:sldId id="263" r:id="rId9"/>
    <p:sldId id="264" r:id="rId10"/>
    <p:sldId id="265" r:id="rId11"/>
    <p:sldId id="266" r:id="rId1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657" autoAdjust="0"/>
  </p:normalViewPr>
  <p:slideViewPr>
    <p:cSldViewPr snapToGrid="0">
      <p:cViewPr varScale="1">
        <p:scale>
          <a:sx n="138" d="100"/>
          <a:sy n="138" d="100"/>
        </p:scale>
        <p:origin x="834" y="11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2122156977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2122156977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21221569779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21221569779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21221569779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21221569779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21221569779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21221569779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1910075" y="751700"/>
            <a:ext cx="5808900" cy="1139445"/>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sz="3200" dirty="0"/>
              <a:t> Potential Affordable Housing Sites in Richmond</a:t>
            </a:r>
            <a:endParaRPr sz="3200" dirty="0"/>
          </a:p>
        </p:txBody>
      </p:sp>
      <p:sp>
        <p:nvSpPr>
          <p:cNvPr id="55" name="Google Shape;55;p13"/>
          <p:cNvSpPr txBox="1">
            <a:spLocks noGrp="1"/>
          </p:cNvSpPr>
          <p:nvPr>
            <p:ph type="subTitle" idx="1"/>
          </p:nvPr>
        </p:nvSpPr>
        <p:spPr>
          <a:xfrm>
            <a:off x="311700" y="3851563"/>
            <a:ext cx="8520600" cy="962891"/>
          </a:xfrm>
          <a:prstGeom prst="rect">
            <a:avLst/>
          </a:prstGeom>
        </p:spPr>
        <p:txBody>
          <a:bodyPr spcFirstLastPara="1" wrap="square" lIns="91425" tIns="91425" rIns="91425" bIns="91425" anchor="t" anchorCtr="0">
            <a:normAutofit lnSpcReduction="10000"/>
          </a:bodyPr>
          <a:lstStyle/>
          <a:p>
            <a:pPr marL="0" lvl="0" indent="0" algn="ctr" rtl="0">
              <a:spcBef>
                <a:spcPts val="0"/>
              </a:spcBef>
              <a:spcAft>
                <a:spcPts val="0"/>
              </a:spcAft>
              <a:buNone/>
            </a:pPr>
            <a:r>
              <a:rPr lang="en" dirty="0">
                <a:solidFill>
                  <a:schemeClr val="tx1"/>
                </a:solidFill>
              </a:rPr>
              <a:t>Richmond, VT</a:t>
            </a:r>
            <a:endParaRPr dirty="0">
              <a:solidFill>
                <a:schemeClr val="tx1"/>
              </a:solidFill>
            </a:endParaRPr>
          </a:p>
          <a:p>
            <a:pPr marL="0" lvl="0" indent="0" algn="ctr" rtl="0">
              <a:spcBef>
                <a:spcPts val="0"/>
              </a:spcBef>
              <a:spcAft>
                <a:spcPts val="0"/>
              </a:spcAft>
              <a:buNone/>
            </a:pPr>
            <a:r>
              <a:rPr lang="en" dirty="0">
                <a:solidFill>
                  <a:schemeClr val="tx1"/>
                </a:solidFill>
              </a:rPr>
              <a:t>September, 2023</a:t>
            </a:r>
            <a:endParaRPr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3CBAF-55C3-D1D5-303D-2F8B0D51FC81}"/>
              </a:ext>
            </a:extLst>
          </p:cNvPr>
          <p:cNvSpPr>
            <a:spLocks noGrp="1"/>
          </p:cNvSpPr>
          <p:nvPr>
            <p:ph type="title"/>
          </p:nvPr>
        </p:nvSpPr>
        <p:spPr/>
        <p:txBody>
          <a:bodyPr>
            <a:normAutofit fontScale="90000"/>
          </a:bodyPr>
          <a:lstStyle/>
          <a:p>
            <a:r>
              <a:rPr lang="en-US" dirty="0"/>
              <a:t>Conclusions</a:t>
            </a:r>
          </a:p>
        </p:txBody>
      </p:sp>
      <p:sp>
        <p:nvSpPr>
          <p:cNvPr id="3" name="Text Placeholder 2">
            <a:extLst>
              <a:ext uri="{FF2B5EF4-FFF2-40B4-BE49-F238E27FC236}">
                <a16:creationId xmlns:a16="http://schemas.microsoft.com/office/drawing/2014/main" id="{43FCA755-9358-0610-9314-E5CE3891C7A2}"/>
              </a:ext>
            </a:extLst>
          </p:cNvPr>
          <p:cNvSpPr>
            <a:spLocks noGrp="1"/>
          </p:cNvSpPr>
          <p:nvPr>
            <p:ph type="body" idx="1"/>
          </p:nvPr>
        </p:nvSpPr>
        <p:spPr/>
        <p:txBody>
          <a:bodyPr>
            <a:normAutofit fontScale="77500" lnSpcReduction="20000"/>
          </a:bodyPr>
          <a:lstStyle/>
          <a:p>
            <a:pPr marL="0" marR="0" indent="0" algn="just">
              <a:lnSpc>
                <a:spcPct val="107000"/>
              </a:lnSpc>
              <a:spcBef>
                <a:spcPts val="0"/>
              </a:spcBef>
              <a:spcAft>
                <a:spcPts val="0"/>
              </a:spcAft>
              <a:buNone/>
            </a:pPr>
            <a:r>
              <a:rPr lang="en-US" sz="1800" kern="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1. “Traditional” affordable housing projects, as developed by affordable housing entities such as Champlain Housing and Cathedral Square, generally require the conditions listed on slide 2 of this presentation, as well as interest by the property owner.  </a:t>
            </a:r>
            <a:endParaRPr lang="en-US" sz="1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0"/>
              </a:spcAft>
              <a:buNone/>
            </a:pPr>
            <a:r>
              <a:rPr lang="en-US" sz="1800" kern="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0"/>
              </a:spcAft>
              <a:buNone/>
            </a:pPr>
            <a:r>
              <a:rPr lang="en-US" sz="1800" kern="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2. Richmond is limited in open space contiguous to needed amenities to make such projects feasible. </a:t>
            </a:r>
            <a:endParaRPr lang="en-US" sz="1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0"/>
              </a:spcAft>
              <a:buNone/>
            </a:pPr>
            <a:r>
              <a:rPr lang="en-US" sz="1800" kern="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0"/>
              </a:spcAft>
              <a:buNone/>
            </a:pPr>
            <a:r>
              <a:rPr lang="en-US" sz="1800" kern="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3. None of the options that were identified within the Richmond water and sewer service area that were large enough to host a traditional affordable housing project seem feasible or likely at this time.  </a:t>
            </a:r>
            <a:endParaRPr lang="en-US" sz="1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0"/>
              </a:spcAft>
              <a:buNone/>
            </a:pPr>
            <a:r>
              <a:rPr lang="en-US" sz="1800" kern="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0"/>
              </a:spcAft>
              <a:buNone/>
            </a:pPr>
            <a:r>
              <a:rPr lang="en-US" sz="1800" kern="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4. Expansion of the Mobile Home Park seems most likely to increase supply of affordable housing from these options.</a:t>
            </a:r>
            <a:endParaRPr lang="en-US" sz="1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0"/>
              </a:spcAft>
              <a:buNone/>
            </a:pPr>
            <a:r>
              <a:rPr lang="en-US" sz="1800" kern="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0"/>
              </a:spcAft>
              <a:buNone/>
            </a:pPr>
            <a:r>
              <a:rPr lang="en-US" sz="1800" kern="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5. Small number of Housing Committee members currently hinders new initiatives.</a:t>
            </a:r>
            <a:endParaRPr lang="en-US" sz="1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0"/>
              </a:spcAft>
              <a:buNone/>
            </a:pPr>
            <a:r>
              <a:rPr lang="en-US" sz="1800" kern="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0"/>
              </a:spcAft>
              <a:buNone/>
            </a:pPr>
            <a:r>
              <a:rPr lang="en-US" sz="1800" kern="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6. Lack of incentivization is an impediment to AH</a:t>
            </a:r>
            <a:endParaRPr lang="en-US" sz="1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114300" indent="0">
              <a:buNone/>
            </a:pPr>
            <a:endParaRPr lang="en-US" dirty="0"/>
          </a:p>
        </p:txBody>
      </p:sp>
    </p:spTree>
    <p:extLst>
      <p:ext uri="{BB962C8B-B14F-4D97-AF65-F5344CB8AC3E}">
        <p14:creationId xmlns:p14="http://schemas.microsoft.com/office/powerpoint/2010/main" val="41876527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108D0-7193-AAFB-BE86-9B54411238A6}"/>
              </a:ext>
            </a:extLst>
          </p:cNvPr>
          <p:cNvSpPr>
            <a:spLocks noGrp="1"/>
          </p:cNvSpPr>
          <p:nvPr>
            <p:ph type="title"/>
          </p:nvPr>
        </p:nvSpPr>
        <p:spPr/>
        <p:txBody>
          <a:bodyPr>
            <a:normAutofit fontScale="90000"/>
          </a:bodyPr>
          <a:lstStyle/>
          <a:p>
            <a:r>
              <a:rPr lang="en-US" dirty="0"/>
              <a:t>Potential Next Steps for the RHC</a:t>
            </a:r>
          </a:p>
        </p:txBody>
      </p:sp>
      <p:sp>
        <p:nvSpPr>
          <p:cNvPr id="3" name="Text Placeholder 2">
            <a:extLst>
              <a:ext uri="{FF2B5EF4-FFF2-40B4-BE49-F238E27FC236}">
                <a16:creationId xmlns:a16="http://schemas.microsoft.com/office/drawing/2014/main" id="{9F6335A0-00D8-7C8A-2C7A-89F7E8FCABAE}"/>
              </a:ext>
            </a:extLst>
          </p:cNvPr>
          <p:cNvSpPr>
            <a:spLocks noGrp="1"/>
          </p:cNvSpPr>
          <p:nvPr>
            <p:ph type="body" idx="1"/>
          </p:nvPr>
        </p:nvSpPr>
        <p:spPr/>
        <p:txBody>
          <a:bodyPr>
            <a:normAutofit fontScale="92500" lnSpcReduction="10000"/>
          </a:bodyPr>
          <a:lstStyle/>
          <a:p>
            <a:pPr marL="0" marR="0" indent="0" algn="just">
              <a:lnSpc>
                <a:spcPct val="107000"/>
              </a:lnSpc>
              <a:spcBef>
                <a:spcPts val="0"/>
              </a:spcBef>
              <a:spcAft>
                <a:spcPts val="0"/>
              </a:spcAft>
              <a:buNone/>
            </a:pPr>
            <a:r>
              <a:rPr lang="en-US" sz="1500" kern="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1.  Refocus on identifying possible affordable housing strategies outside the water and sewer area while balancing climate goals. </a:t>
            </a:r>
            <a:endParaRPr lang="en-US" sz="15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0"/>
              </a:spcAft>
              <a:buNone/>
            </a:pPr>
            <a:r>
              <a:rPr lang="en-US" sz="1500" kern="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5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0"/>
              </a:spcAft>
              <a:buNone/>
            </a:pPr>
            <a:r>
              <a:rPr lang="en-US" sz="1500" kern="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2. Refocus on promoting “non-traditional” affordable housing strategies in the water and sewer area such as “missing middle” housing, Habitat for Humanity etc.</a:t>
            </a:r>
            <a:endParaRPr lang="en-US" sz="15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0"/>
              </a:spcAft>
              <a:buNone/>
            </a:pPr>
            <a:r>
              <a:rPr lang="en-US" sz="1500" kern="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5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0"/>
              </a:spcAft>
              <a:buNone/>
            </a:pPr>
            <a:r>
              <a:rPr lang="en-US" sz="1500" kern="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3. Focus on identifying strategies for increasing housing that is affordable rather than “affordable housing” (such as more multiunit housing, duplexes, increase size of ADU’s from 1k, smaller lots)</a:t>
            </a:r>
            <a:endParaRPr lang="en-US" sz="15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0"/>
              </a:spcAft>
              <a:buNone/>
            </a:pPr>
            <a:r>
              <a:rPr lang="en-US" sz="1500" kern="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5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0"/>
              </a:spcAft>
              <a:buNone/>
            </a:pPr>
            <a:r>
              <a:rPr lang="en-US" sz="1500" kern="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4. Discuss serious commitment by Town (that is, Selectboard) to incentivize affordable housing or consider identifying and purchasing land. </a:t>
            </a:r>
            <a:endParaRPr lang="en-US" sz="15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0"/>
              </a:spcAft>
              <a:buNone/>
            </a:pPr>
            <a:r>
              <a:rPr lang="en-US" sz="1500" kern="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5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0"/>
              </a:spcAft>
              <a:buNone/>
            </a:pPr>
            <a:r>
              <a:rPr lang="en-US" sz="1500" kern="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5. Research USDA Rural Development program or other housing programs or grants</a:t>
            </a:r>
            <a:endParaRPr lang="en-US" sz="15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0"/>
              </a:spcAft>
              <a:buNone/>
            </a:pPr>
            <a:r>
              <a:rPr lang="en-US" sz="1500" kern="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5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0"/>
              </a:spcAft>
              <a:buNone/>
            </a:pPr>
            <a:r>
              <a:rPr lang="en-US" sz="1500" kern="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6. Increase membership of the Housing Committee.</a:t>
            </a:r>
            <a:endParaRPr lang="en-US" sz="15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114300" indent="0">
              <a:buNone/>
            </a:pPr>
            <a:endParaRPr lang="en-US" dirty="0"/>
          </a:p>
        </p:txBody>
      </p:sp>
    </p:spTree>
    <p:extLst>
      <p:ext uri="{BB962C8B-B14F-4D97-AF65-F5344CB8AC3E}">
        <p14:creationId xmlns:p14="http://schemas.microsoft.com/office/powerpoint/2010/main" val="42243249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759BA-BFC9-B8B5-2196-B0A2572914D0}"/>
              </a:ext>
            </a:extLst>
          </p:cNvPr>
          <p:cNvSpPr>
            <a:spLocks noGrp="1"/>
          </p:cNvSpPr>
          <p:nvPr>
            <p:ph type="title"/>
          </p:nvPr>
        </p:nvSpPr>
        <p:spPr>
          <a:xfrm>
            <a:off x="311700" y="445025"/>
            <a:ext cx="8520600" cy="572700"/>
          </a:xfrm>
        </p:spPr>
        <p:txBody>
          <a:bodyPr>
            <a:normAutofit fontScale="90000"/>
          </a:bodyPr>
          <a:lstStyle/>
          <a:p>
            <a:r>
              <a:rPr lang="en-US" dirty="0"/>
              <a:t>Affordable Housing </a:t>
            </a:r>
          </a:p>
        </p:txBody>
      </p:sp>
      <p:sp>
        <p:nvSpPr>
          <p:cNvPr id="3" name="Text Placeholder 2">
            <a:extLst>
              <a:ext uri="{FF2B5EF4-FFF2-40B4-BE49-F238E27FC236}">
                <a16:creationId xmlns:a16="http://schemas.microsoft.com/office/drawing/2014/main" id="{DE0F7D95-83FA-0837-A202-20014EEB9198}"/>
              </a:ext>
            </a:extLst>
          </p:cNvPr>
          <p:cNvSpPr>
            <a:spLocks noGrp="1"/>
          </p:cNvSpPr>
          <p:nvPr>
            <p:ph type="body" idx="1"/>
          </p:nvPr>
        </p:nvSpPr>
        <p:spPr>
          <a:xfrm>
            <a:off x="311700" y="1152475"/>
            <a:ext cx="8520600" cy="3416400"/>
          </a:xfrm>
        </p:spPr>
        <p:txBody>
          <a:bodyPr>
            <a:normAutofit fontScale="92500" lnSpcReduction="10000"/>
          </a:bodyPr>
          <a:lstStyle/>
          <a:p>
            <a:pPr>
              <a:buFont typeface="Arial" panose="020B0604020202020204" pitchFamily="34" charset="0"/>
              <a:buChar char="•"/>
            </a:pPr>
            <a:r>
              <a:rPr lang="en-US" sz="1500" dirty="0">
                <a:solidFill>
                  <a:schemeClr val="tx1"/>
                </a:solidFill>
                <a:effectLst/>
                <a:latin typeface="Arial" panose="020B0604020202020204" pitchFamily="34" charset="0"/>
                <a:ea typeface="Times New Roman" panose="02020603050405020304" pitchFamily="18" charset="0"/>
              </a:rPr>
              <a:t>There is a documented need for housing in Vermont. CCRPC’s “Building Homes Together 2.0” campaign set a goal of 5,000 new units in Chittenden county by 2025, with 1,250 being affordable.  </a:t>
            </a:r>
            <a:r>
              <a:rPr lang="en-US" sz="1500" dirty="0">
                <a:solidFill>
                  <a:schemeClr val="tx1"/>
                </a:solidFill>
              </a:rPr>
              <a:t> </a:t>
            </a:r>
          </a:p>
          <a:p>
            <a:endParaRPr lang="en-US" sz="1500" dirty="0">
              <a:solidFill>
                <a:schemeClr val="tx1"/>
              </a:solidFill>
            </a:endParaRPr>
          </a:p>
          <a:p>
            <a:pPr>
              <a:buFont typeface="Arial" panose="020B0604020202020204" pitchFamily="34" charset="0"/>
              <a:buChar char="•"/>
            </a:pPr>
            <a:r>
              <a:rPr lang="en-US" sz="1500" dirty="0">
                <a:solidFill>
                  <a:schemeClr val="tx1"/>
                </a:solidFill>
              </a:rPr>
              <a:t>The Richmond Housing Committee has been researching how to provide Richmond’s share of affordable housing, primarily by looking towards affordable housing developers such as Champlain Housing Trust  and Cathedral Square.  These entities are looking for the following for a successful project: </a:t>
            </a:r>
          </a:p>
          <a:p>
            <a:pPr marL="114300" indent="0">
              <a:buNone/>
            </a:pPr>
            <a:endParaRPr lang="en-US" sz="1500" dirty="0">
              <a:solidFill>
                <a:schemeClr val="tx1"/>
              </a:solidFill>
            </a:endParaRPr>
          </a:p>
          <a:p>
            <a:pPr lvl="1">
              <a:buFont typeface="Wingdings" panose="05000000000000000000" pitchFamily="2" charset="2"/>
              <a:buChar char="§"/>
            </a:pPr>
            <a:r>
              <a:rPr lang="en-US" sz="1500" dirty="0">
                <a:solidFill>
                  <a:schemeClr val="tx1"/>
                </a:solidFill>
              </a:rPr>
              <a:t>Access to town water/sewer</a:t>
            </a:r>
          </a:p>
          <a:p>
            <a:pPr lvl="1">
              <a:buFont typeface="Wingdings" panose="05000000000000000000" pitchFamily="2" charset="2"/>
              <a:buChar char="§"/>
            </a:pPr>
            <a:r>
              <a:rPr lang="en-US" sz="1500" dirty="0">
                <a:solidFill>
                  <a:schemeClr val="tx1"/>
                </a:solidFill>
              </a:rPr>
              <a:t>Walkable to town center with sidewalks</a:t>
            </a:r>
          </a:p>
          <a:p>
            <a:pPr lvl="1">
              <a:buFont typeface="Wingdings" panose="05000000000000000000" pitchFamily="2" charset="2"/>
              <a:buChar char="§"/>
            </a:pPr>
            <a:r>
              <a:rPr lang="en-US" sz="1500" dirty="0">
                <a:solidFill>
                  <a:schemeClr val="tx1"/>
                </a:solidFill>
              </a:rPr>
              <a:t>Availability of public transportation, if possible</a:t>
            </a:r>
          </a:p>
          <a:p>
            <a:pPr lvl="1">
              <a:buFont typeface="Wingdings" panose="05000000000000000000" pitchFamily="2" charset="2"/>
              <a:buChar char="§"/>
            </a:pPr>
            <a:r>
              <a:rPr lang="en-US" sz="1500" dirty="0">
                <a:solidFill>
                  <a:schemeClr val="tx1"/>
                </a:solidFill>
              </a:rPr>
              <a:t>Minimum of 20 units for financial viability</a:t>
            </a:r>
          </a:p>
          <a:p>
            <a:pPr lvl="1">
              <a:buFont typeface="Wingdings" panose="05000000000000000000" pitchFamily="2" charset="2"/>
              <a:buChar char="§"/>
            </a:pPr>
            <a:r>
              <a:rPr lang="en-US" sz="1500" dirty="0">
                <a:solidFill>
                  <a:schemeClr val="tx1"/>
                </a:solidFill>
              </a:rPr>
              <a:t>Community support</a:t>
            </a:r>
          </a:p>
          <a:p>
            <a:pPr lvl="1">
              <a:buFont typeface="Wingdings" panose="05000000000000000000" pitchFamily="2" charset="2"/>
              <a:buChar char="§"/>
            </a:pPr>
            <a:r>
              <a:rPr lang="en-US" sz="1500" dirty="0">
                <a:solidFill>
                  <a:schemeClr val="tx1"/>
                </a:solidFill>
              </a:rPr>
              <a:t>Ownership and management of  the land/project</a:t>
            </a:r>
          </a:p>
          <a:p>
            <a:endParaRPr lang="en-US" dirty="0"/>
          </a:p>
        </p:txBody>
      </p:sp>
    </p:spTree>
    <p:extLst>
      <p:ext uri="{BB962C8B-B14F-4D97-AF65-F5344CB8AC3E}">
        <p14:creationId xmlns:p14="http://schemas.microsoft.com/office/powerpoint/2010/main" val="8004549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4FA02-79C9-1410-6480-81B51CEC4066}"/>
              </a:ext>
            </a:extLst>
          </p:cNvPr>
          <p:cNvSpPr>
            <a:spLocks noGrp="1"/>
          </p:cNvSpPr>
          <p:nvPr>
            <p:ph type="title"/>
          </p:nvPr>
        </p:nvSpPr>
        <p:spPr/>
        <p:txBody>
          <a:bodyPr>
            <a:normAutofit fontScale="90000"/>
          </a:bodyPr>
          <a:lstStyle/>
          <a:p>
            <a:r>
              <a:rPr lang="en-US" dirty="0"/>
              <a:t>Affordable Housing</a:t>
            </a:r>
          </a:p>
        </p:txBody>
      </p:sp>
      <p:sp>
        <p:nvSpPr>
          <p:cNvPr id="3" name="Text Placeholder 2">
            <a:extLst>
              <a:ext uri="{FF2B5EF4-FFF2-40B4-BE49-F238E27FC236}">
                <a16:creationId xmlns:a16="http://schemas.microsoft.com/office/drawing/2014/main" id="{387B2979-1746-77F4-0E50-8FDC17489243}"/>
              </a:ext>
            </a:extLst>
          </p:cNvPr>
          <p:cNvSpPr>
            <a:spLocks noGrp="1"/>
          </p:cNvSpPr>
          <p:nvPr>
            <p:ph type="body" idx="1"/>
          </p:nvPr>
        </p:nvSpPr>
        <p:spPr/>
        <p:txBody>
          <a:bodyPr/>
          <a:lstStyle/>
          <a:p>
            <a:pPr marL="285750" marR="0" indent="-285750">
              <a:spcBef>
                <a:spcPts val="0"/>
              </a:spcBef>
              <a:spcAft>
                <a:spcPts val="1200"/>
              </a:spcAft>
              <a:buFont typeface="Arial" panose="020B0604020202020204" pitchFamily="34" charset="0"/>
              <a:buChar char="•"/>
            </a:pPr>
            <a:r>
              <a:rPr lang="en-US" sz="1400" dirty="0">
                <a:solidFill>
                  <a:schemeClr val="tx1"/>
                </a:solidFill>
                <a:effectLst/>
                <a:latin typeface="+mn-lt"/>
                <a:ea typeface="Times New Roman" panose="02020603050405020304" pitchFamily="18" charset="0"/>
              </a:rPr>
              <a:t>There may be alternatives for smaller scale projects, such as Habitat for Humanity or other grant programs,  that exceeded the scope of our current research.</a:t>
            </a:r>
            <a:endParaRPr lang="en-US" sz="1400" kern="100" dirty="0">
              <a:solidFill>
                <a:schemeClr val="tx1"/>
              </a:solidFill>
              <a:effectLst/>
              <a:latin typeface="+mn-lt"/>
              <a:ea typeface="Calibri" panose="020F0502020204030204" pitchFamily="34" charset="0"/>
              <a:cs typeface="Times New Roman" panose="02020603050405020304" pitchFamily="18" charset="0"/>
            </a:endParaRPr>
          </a:p>
          <a:p>
            <a:pPr marL="285750" marR="0" indent="-285750" algn="just">
              <a:lnSpc>
                <a:spcPct val="107000"/>
              </a:lnSpc>
              <a:spcBef>
                <a:spcPts val="0"/>
              </a:spcBef>
              <a:spcAft>
                <a:spcPts val="0"/>
              </a:spcAft>
              <a:buFont typeface="Arial" panose="020B0604020202020204" pitchFamily="34" charset="0"/>
              <a:buChar char="•"/>
            </a:pPr>
            <a:r>
              <a:rPr lang="en-US" sz="1400" kern="100" dirty="0">
                <a:solidFill>
                  <a:schemeClr val="tx1"/>
                </a:solidFill>
                <a:effectLst/>
                <a:latin typeface="+mn-lt"/>
                <a:ea typeface="Calibri" panose="020F0502020204030204" pitchFamily="34" charset="0"/>
                <a:cs typeface="Times New Roman" panose="02020603050405020304" pitchFamily="18" charset="0"/>
              </a:rPr>
              <a:t>The following four areas were assessed for their potential for developing affordable housing.  Contacts with owners were informal at this stage without Town commitment.</a:t>
            </a:r>
          </a:p>
          <a:p>
            <a:pPr marL="0" marR="0" indent="0" algn="just">
              <a:lnSpc>
                <a:spcPct val="107000"/>
              </a:lnSpc>
              <a:spcBef>
                <a:spcPts val="0"/>
              </a:spcBef>
              <a:spcAft>
                <a:spcPts val="0"/>
              </a:spcAft>
              <a:buNone/>
            </a:pPr>
            <a:endParaRPr lang="en-US" sz="1400" kern="100" dirty="0">
              <a:solidFill>
                <a:schemeClr val="tx1"/>
              </a:solidFill>
              <a:effectLst/>
              <a:latin typeface="+mn-lt"/>
              <a:ea typeface="Calibri" panose="020F0502020204030204" pitchFamily="34" charset="0"/>
              <a:cs typeface="Times New Roman" panose="02020603050405020304" pitchFamily="18" charset="0"/>
            </a:endParaRPr>
          </a:p>
          <a:p>
            <a:pPr marL="285750" marR="0" indent="-285750" algn="just">
              <a:lnSpc>
                <a:spcPct val="107000"/>
              </a:lnSpc>
              <a:spcBef>
                <a:spcPts val="0"/>
              </a:spcBef>
              <a:spcAft>
                <a:spcPts val="0"/>
              </a:spcAft>
              <a:buFont typeface="Arial" panose="020B0604020202020204" pitchFamily="34" charset="0"/>
              <a:buChar char="•"/>
            </a:pPr>
            <a:r>
              <a:rPr lang="en-US" sz="1400" kern="100" dirty="0">
                <a:solidFill>
                  <a:schemeClr val="tx1"/>
                </a:solidFill>
                <a:effectLst/>
                <a:latin typeface="+mn-lt"/>
                <a:ea typeface="Calibri" panose="020F0502020204030204" pitchFamily="34" charset="0"/>
                <a:cs typeface="Times New Roman" panose="02020603050405020304" pitchFamily="18" charset="0"/>
              </a:rPr>
              <a:t>The subsequent two areas were suggested by our housing consultant, Brandi Saxton, but have not yet been fully evaluated.</a:t>
            </a:r>
          </a:p>
          <a:p>
            <a:pPr marL="114300" indent="0">
              <a:buNone/>
            </a:pPr>
            <a:endParaRPr lang="en-US" dirty="0"/>
          </a:p>
        </p:txBody>
      </p:sp>
    </p:spTree>
    <p:extLst>
      <p:ext uri="{BB962C8B-B14F-4D97-AF65-F5344CB8AC3E}">
        <p14:creationId xmlns:p14="http://schemas.microsoft.com/office/powerpoint/2010/main" val="2979931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pic>
        <p:nvPicPr>
          <p:cNvPr id="60" name="Google Shape;60;p14"/>
          <p:cNvPicPr preferRelativeResize="0"/>
          <p:nvPr/>
        </p:nvPicPr>
        <p:blipFill>
          <a:blip r:embed="rId3">
            <a:alphaModFix/>
          </a:blip>
          <a:stretch>
            <a:fillRect/>
          </a:stretch>
        </p:blipFill>
        <p:spPr>
          <a:xfrm>
            <a:off x="804863" y="2905975"/>
            <a:ext cx="2268536" cy="1881924"/>
          </a:xfrm>
          <a:prstGeom prst="rect">
            <a:avLst/>
          </a:prstGeom>
          <a:noFill/>
          <a:ln w="9525" cap="flat" cmpd="sng">
            <a:solidFill>
              <a:srgbClr val="FF0000"/>
            </a:solidFill>
            <a:prstDash val="solid"/>
            <a:round/>
            <a:headEnd type="none" w="sm" len="sm"/>
            <a:tailEnd type="none" w="sm" len="sm"/>
          </a:ln>
        </p:spPr>
      </p:pic>
      <p:sp>
        <p:nvSpPr>
          <p:cNvPr id="61" name="Google Shape;61;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Willis Farm-Gateway</a:t>
            </a:r>
            <a:endParaRPr/>
          </a:p>
        </p:txBody>
      </p:sp>
      <p:sp>
        <p:nvSpPr>
          <p:cNvPr id="62" name="Google Shape;62;p14"/>
          <p:cNvSpPr txBox="1">
            <a:spLocks noGrp="1"/>
          </p:cNvSpPr>
          <p:nvPr>
            <p:ph type="body" idx="1"/>
          </p:nvPr>
        </p:nvSpPr>
        <p:spPr>
          <a:xfrm>
            <a:off x="311700" y="1152475"/>
            <a:ext cx="38232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400" dirty="0">
                <a:solidFill>
                  <a:srgbClr val="000000"/>
                </a:solidFill>
              </a:rPr>
              <a:t>Details: </a:t>
            </a: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1400" dirty="0">
                <a:solidFill>
                  <a:srgbClr val="000000"/>
                </a:solidFill>
                <a:effectLst/>
                <a:latin typeface="Arial" panose="020B0604020202020204" pitchFamily="34" charset="0"/>
                <a:ea typeface="Times New Roman" panose="02020603050405020304" pitchFamily="18" charset="0"/>
              </a:rPr>
              <a:t>10-acre parcel</a:t>
            </a:r>
            <a:endParaRPr lang="en-US" sz="14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1400" dirty="0">
                <a:solidFill>
                  <a:srgbClr val="000000"/>
                </a:solidFill>
                <a:effectLst/>
                <a:latin typeface="Arial" panose="020B0604020202020204" pitchFamily="34" charset="0"/>
                <a:ea typeface="Times New Roman" panose="02020603050405020304" pitchFamily="18" charset="0"/>
              </a:rPr>
              <a:t>Owned by Reap family</a:t>
            </a:r>
            <a:endParaRPr lang="en-US" sz="14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1400" dirty="0">
                <a:solidFill>
                  <a:srgbClr val="000000"/>
                </a:solidFill>
                <a:effectLst/>
                <a:latin typeface="Arial" panose="020B0604020202020204" pitchFamily="34" charset="0"/>
                <a:ea typeface="Times New Roman" panose="02020603050405020304" pitchFamily="18" charset="0"/>
              </a:rPr>
              <a:t>Bordered by I-89, Rt. 2, residential parcels and Richmond Land Trust conserved property</a:t>
            </a:r>
            <a:endParaRPr lang="en-US" sz="1400" dirty="0">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None/>
            </a:pPr>
            <a:endParaRPr sz="1400" dirty="0">
              <a:solidFill>
                <a:srgbClr val="000000"/>
              </a:solidFill>
            </a:endParaRPr>
          </a:p>
        </p:txBody>
      </p:sp>
      <p:sp>
        <p:nvSpPr>
          <p:cNvPr id="65" name="Google Shape;65;p14"/>
          <p:cNvSpPr/>
          <p:nvPr/>
        </p:nvSpPr>
        <p:spPr>
          <a:xfrm>
            <a:off x="804862" y="2905974"/>
            <a:ext cx="2268537" cy="1881925"/>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2702" lvl="0" indent="0" algn="l" rtl="0">
              <a:spcBef>
                <a:spcPts val="0"/>
              </a:spcBef>
              <a:spcAft>
                <a:spcPts val="0"/>
              </a:spcAft>
              <a:buNone/>
            </a:pPr>
            <a:endParaRPr/>
          </a:p>
        </p:txBody>
      </p:sp>
      <p:graphicFrame>
        <p:nvGraphicFramePr>
          <p:cNvPr id="4" name="Table 3">
            <a:extLst>
              <a:ext uri="{FF2B5EF4-FFF2-40B4-BE49-F238E27FC236}">
                <a16:creationId xmlns:a16="http://schemas.microsoft.com/office/drawing/2014/main" id="{E28C9B08-BAA1-A9BD-2468-D63F8E150115}"/>
              </a:ext>
            </a:extLst>
          </p:cNvPr>
          <p:cNvGraphicFramePr>
            <a:graphicFrameLocks noGrp="1"/>
          </p:cNvGraphicFramePr>
          <p:nvPr>
            <p:extLst>
              <p:ext uri="{D42A27DB-BD31-4B8C-83A1-F6EECF244321}">
                <p14:modId xmlns:p14="http://schemas.microsoft.com/office/powerpoint/2010/main" val="3149894042"/>
              </p:ext>
            </p:extLst>
          </p:nvPr>
        </p:nvGraphicFramePr>
        <p:xfrm>
          <a:off x="4134900" y="288631"/>
          <a:ext cx="4368597" cy="4280244"/>
        </p:xfrm>
        <a:graphic>
          <a:graphicData uri="http://schemas.openxmlformats.org/drawingml/2006/table">
            <a:tbl>
              <a:tblPr firstCol="1" bandRow="1">
                <a:tableStyleId>{5C22544A-7EE6-4342-B048-85BDC9FD1C3A}</a:tableStyleId>
              </a:tblPr>
              <a:tblGrid>
                <a:gridCol w="1456199">
                  <a:extLst>
                    <a:ext uri="{9D8B030D-6E8A-4147-A177-3AD203B41FA5}">
                      <a16:colId xmlns:a16="http://schemas.microsoft.com/office/drawing/2014/main" val="2944966819"/>
                    </a:ext>
                  </a:extLst>
                </a:gridCol>
                <a:gridCol w="338931">
                  <a:extLst>
                    <a:ext uri="{9D8B030D-6E8A-4147-A177-3AD203B41FA5}">
                      <a16:colId xmlns:a16="http://schemas.microsoft.com/office/drawing/2014/main" val="1770240777"/>
                    </a:ext>
                  </a:extLst>
                </a:gridCol>
                <a:gridCol w="2573467">
                  <a:extLst>
                    <a:ext uri="{9D8B030D-6E8A-4147-A177-3AD203B41FA5}">
                      <a16:colId xmlns:a16="http://schemas.microsoft.com/office/drawing/2014/main" val="554606755"/>
                    </a:ext>
                  </a:extLst>
                </a:gridCol>
              </a:tblGrid>
              <a:tr h="386734">
                <a:tc>
                  <a:txBody>
                    <a:bodyPr/>
                    <a:lstStyle/>
                    <a:p>
                      <a:pPr marL="0" marR="0" algn="l">
                        <a:lnSpc>
                          <a:spcPct val="107000"/>
                        </a:lnSpc>
                        <a:spcBef>
                          <a:spcPts val="0"/>
                        </a:spcBef>
                        <a:spcAft>
                          <a:spcPts val="0"/>
                        </a:spcAft>
                      </a:pPr>
                      <a:r>
                        <a:rPr lang="en-US" sz="1100" kern="0" dirty="0">
                          <a:effectLst/>
                        </a:rPr>
                        <a:t> </a:t>
                      </a:r>
                      <a:r>
                        <a:rPr lang="en-US" sz="900" kern="0" dirty="0">
                          <a:effectLst/>
                        </a:rPr>
                        <a:t>Contiguous to village</a:t>
                      </a:r>
                      <a:endParaRPr lang="en-US"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84499" marR="84499" marT="84499" marB="84499" anchor="ctr"/>
                </a:tc>
                <a:tc>
                  <a:txBody>
                    <a:bodyPr/>
                    <a:lstStyle/>
                    <a:p>
                      <a:pPr marL="0" marR="0" algn="ctr">
                        <a:lnSpc>
                          <a:spcPct val="107000"/>
                        </a:lnSpc>
                        <a:spcBef>
                          <a:spcPts val="0"/>
                        </a:spcBef>
                        <a:spcAft>
                          <a:spcPts val="0"/>
                        </a:spcAft>
                      </a:pPr>
                      <a:r>
                        <a:rPr lang="en-US" sz="1000" b="1" i="0" u="none" strike="noStrike" kern="0" cap="none" dirty="0">
                          <a:solidFill>
                            <a:srgbClr val="FF0000"/>
                          </a:solidFill>
                          <a:effectLst/>
                          <a:latin typeface="+mn-lt"/>
                          <a:ea typeface="+mn-ea"/>
                          <a:cs typeface="+mn-cs"/>
                          <a:sym typeface="Arial"/>
                        </a:rPr>
                        <a:t>X</a:t>
                      </a:r>
                      <a:endParaRPr lang="en-US" sz="10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84499" marR="84499" marT="84499" marB="84499" anchor="ctr"/>
                </a:tc>
                <a:tc>
                  <a:txBody>
                    <a:bodyPr/>
                    <a:lstStyle/>
                    <a:p>
                      <a:pPr marL="0" marR="0" algn="l">
                        <a:lnSpc>
                          <a:spcPct val="107000"/>
                        </a:lnSpc>
                        <a:spcBef>
                          <a:spcPts val="0"/>
                        </a:spcBef>
                        <a:spcAft>
                          <a:spcPts val="0"/>
                        </a:spcAft>
                      </a:pPr>
                      <a:r>
                        <a:rPr lang="en-US" sz="900" kern="0" dirty="0">
                          <a:effectLst/>
                        </a:rPr>
                        <a:t>not contiguous, but near the village and school properties</a:t>
                      </a:r>
                      <a:endParaRPr lang="en-US"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84499" marR="84499" marT="84499" marB="84499"/>
                </a:tc>
                <a:extLst>
                  <a:ext uri="{0D108BD9-81ED-4DB2-BD59-A6C34878D82A}">
                    <a16:rowId xmlns:a16="http://schemas.microsoft.com/office/drawing/2014/main" val="1851355556"/>
                  </a:ext>
                </a:extLst>
              </a:tr>
              <a:tr h="593560">
                <a:tc>
                  <a:txBody>
                    <a:bodyPr/>
                    <a:lstStyle/>
                    <a:p>
                      <a:pPr marL="0" marR="0" algn="l">
                        <a:lnSpc>
                          <a:spcPct val="107000"/>
                        </a:lnSpc>
                        <a:spcBef>
                          <a:spcPts val="0"/>
                        </a:spcBef>
                        <a:spcAft>
                          <a:spcPts val="1200"/>
                        </a:spcAft>
                      </a:pPr>
                      <a:r>
                        <a:rPr lang="en-US" sz="900" kern="0" dirty="0">
                          <a:effectLst/>
                        </a:rPr>
                        <a:t>Walkable/sidewalks</a:t>
                      </a:r>
                      <a:endParaRPr lang="en-US"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84499" marR="84499" marT="84499" marB="84499" anchor="ctr"/>
                </a:tc>
                <a:tc>
                  <a:txBody>
                    <a:bodyPr/>
                    <a:lstStyle/>
                    <a:p>
                      <a:pPr marL="0" marR="0" algn="ctr">
                        <a:lnSpc>
                          <a:spcPct val="107000"/>
                        </a:lnSpc>
                        <a:spcBef>
                          <a:spcPts val="0"/>
                        </a:spcBef>
                        <a:spcAft>
                          <a:spcPts val="1200"/>
                        </a:spcAft>
                      </a:pPr>
                      <a:r>
                        <a:rPr lang="en-US" sz="1000" b="1" kern="0" dirty="0">
                          <a:solidFill>
                            <a:srgbClr val="FF0000"/>
                          </a:solidFill>
                          <a:effectLst/>
                        </a:rPr>
                        <a:t>X</a:t>
                      </a:r>
                      <a:endParaRPr lang="en-US" sz="10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84499" marR="84499" marT="84499" marB="84499" anchor="ctr"/>
                </a:tc>
                <a:tc>
                  <a:txBody>
                    <a:bodyPr/>
                    <a:lstStyle/>
                    <a:p>
                      <a:pPr marL="0" marR="0" algn="l">
                        <a:lnSpc>
                          <a:spcPct val="107000"/>
                        </a:lnSpc>
                        <a:spcBef>
                          <a:spcPts val="0"/>
                        </a:spcBef>
                        <a:spcAft>
                          <a:spcPts val="0"/>
                        </a:spcAft>
                      </a:pPr>
                      <a:r>
                        <a:rPr lang="en-US" sz="900" kern="0" baseline="0" dirty="0">
                          <a:effectLst/>
                        </a:rPr>
                        <a:t>investment</a:t>
                      </a:r>
                      <a:r>
                        <a:rPr lang="en-US" sz="900" kern="0" dirty="0">
                          <a:effectLst/>
                        </a:rPr>
                        <a:t> needed to build infrastructure. Sidewalks could be built along Rt 2 or from School St. --  </a:t>
                      </a:r>
                      <a:r>
                        <a:rPr lang="en-US" sz="900" kern="0" dirty="0" err="1">
                          <a:effectLst/>
                        </a:rPr>
                        <a:t>VTrans</a:t>
                      </a:r>
                      <a:r>
                        <a:rPr lang="en-US" sz="900" kern="0" dirty="0">
                          <a:effectLst/>
                        </a:rPr>
                        <a:t> and Cemetery may be barriers </a:t>
                      </a:r>
                      <a:endParaRPr lang="en-US"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84499" marR="84499" marT="84499" marB="84499"/>
                </a:tc>
                <a:extLst>
                  <a:ext uri="{0D108BD9-81ED-4DB2-BD59-A6C34878D82A}">
                    <a16:rowId xmlns:a16="http://schemas.microsoft.com/office/drawing/2014/main" val="1405459470"/>
                  </a:ext>
                </a:extLst>
              </a:tr>
              <a:tr h="593560">
                <a:tc>
                  <a:txBody>
                    <a:bodyPr/>
                    <a:lstStyle/>
                    <a:p>
                      <a:pPr marL="0" marR="0" algn="l">
                        <a:lnSpc>
                          <a:spcPct val="107000"/>
                        </a:lnSpc>
                        <a:spcBef>
                          <a:spcPts val="0"/>
                        </a:spcBef>
                        <a:spcAft>
                          <a:spcPts val="1200"/>
                        </a:spcAft>
                      </a:pPr>
                      <a:r>
                        <a:rPr lang="en-US" sz="900" kern="0" dirty="0">
                          <a:effectLst/>
                        </a:rPr>
                        <a:t>Water/sewer</a:t>
                      </a:r>
                      <a:endParaRPr lang="en-US"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84499" marR="84499" marT="84499" marB="84499" anchor="ctr"/>
                </a:tc>
                <a:tc>
                  <a:txBody>
                    <a:bodyPr/>
                    <a:lstStyle/>
                    <a:p>
                      <a:pPr marL="0" marR="0" algn="ctr">
                        <a:lnSpc>
                          <a:spcPct val="107000"/>
                        </a:lnSpc>
                        <a:spcBef>
                          <a:spcPts val="0"/>
                        </a:spcBef>
                        <a:spcAft>
                          <a:spcPts val="1200"/>
                        </a:spcAft>
                      </a:pPr>
                      <a:r>
                        <a:rPr lang="en-US" sz="1000" b="1" kern="0" dirty="0">
                          <a:solidFill>
                            <a:srgbClr val="FF0000"/>
                          </a:solidFill>
                          <a:effectLst/>
                        </a:rPr>
                        <a:t>X</a:t>
                      </a:r>
                      <a:endParaRPr lang="en-US" sz="10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84499" marR="84499" marT="84499" marB="84499" anchor="ctr"/>
                </a:tc>
                <a:tc>
                  <a:txBody>
                    <a:bodyPr/>
                    <a:lstStyle/>
                    <a:p>
                      <a:pPr marL="0" marR="0" algn="l">
                        <a:lnSpc>
                          <a:spcPct val="107000"/>
                        </a:lnSpc>
                        <a:spcBef>
                          <a:spcPts val="0"/>
                        </a:spcBef>
                        <a:spcAft>
                          <a:spcPts val="0"/>
                        </a:spcAft>
                      </a:pPr>
                      <a:r>
                        <a:rPr lang="en-US" sz="900" kern="0" dirty="0">
                          <a:effectLst/>
                        </a:rPr>
                        <a:t>investment needed to build infrastructure, have easement from Richmond Land Trust which may be able to  serve additional properties</a:t>
                      </a:r>
                      <a:endParaRPr lang="en-US"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84499" marR="84499" marT="84499" marB="84499"/>
                </a:tc>
                <a:extLst>
                  <a:ext uri="{0D108BD9-81ED-4DB2-BD59-A6C34878D82A}">
                    <a16:rowId xmlns:a16="http://schemas.microsoft.com/office/drawing/2014/main" val="1865990756"/>
                  </a:ext>
                </a:extLst>
              </a:tr>
              <a:tr h="1070698">
                <a:tc>
                  <a:txBody>
                    <a:bodyPr/>
                    <a:lstStyle/>
                    <a:p>
                      <a:pPr marL="0" marR="0" algn="l">
                        <a:lnSpc>
                          <a:spcPct val="107000"/>
                        </a:lnSpc>
                        <a:spcBef>
                          <a:spcPts val="0"/>
                        </a:spcBef>
                        <a:spcAft>
                          <a:spcPts val="1200"/>
                        </a:spcAft>
                      </a:pPr>
                      <a:r>
                        <a:rPr lang="en-US" sz="900" kern="0" dirty="0">
                          <a:effectLst/>
                        </a:rPr>
                        <a:t>Zoning allowance</a:t>
                      </a:r>
                      <a:endParaRPr lang="en-US"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84499" marR="84499" marT="84499" marB="84499" anchor="ctr"/>
                </a:tc>
                <a:tc>
                  <a:txBody>
                    <a:bodyPr/>
                    <a:lstStyle/>
                    <a:p>
                      <a:pPr marL="0" marR="0" algn="ctr">
                        <a:lnSpc>
                          <a:spcPct val="107000"/>
                        </a:lnSpc>
                        <a:spcBef>
                          <a:spcPts val="0"/>
                        </a:spcBef>
                        <a:spcAft>
                          <a:spcPts val="1200"/>
                        </a:spcAft>
                      </a:pPr>
                      <a:r>
                        <a:rPr lang="en-US" sz="1000" b="1" kern="0" dirty="0">
                          <a:solidFill>
                            <a:srgbClr val="00B050"/>
                          </a:solidFill>
                          <a:effectLst/>
                        </a:rPr>
                        <a:t>+</a:t>
                      </a:r>
                      <a:r>
                        <a:rPr lang="en-US" sz="1000" b="1" kern="0" dirty="0">
                          <a:effectLst/>
                        </a:rPr>
                        <a:t>/</a:t>
                      </a:r>
                      <a:r>
                        <a:rPr lang="en-US" sz="1000" b="1" kern="0" dirty="0">
                          <a:solidFill>
                            <a:srgbClr val="FF0000"/>
                          </a:solidFill>
                          <a:effectLst/>
                        </a:rPr>
                        <a:t>-</a:t>
                      </a:r>
                      <a:endParaRPr lang="en-US" sz="10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84499" marR="84499" marT="84499" marB="84499" anchor="ctr"/>
                </a:tc>
                <a:tc>
                  <a:txBody>
                    <a:bodyPr/>
                    <a:lstStyle/>
                    <a:p>
                      <a:pPr marL="0" marR="0" algn="l">
                        <a:lnSpc>
                          <a:spcPct val="107000"/>
                        </a:lnSpc>
                        <a:spcBef>
                          <a:spcPts val="0"/>
                        </a:spcBef>
                        <a:spcAft>
                          <a:spcPts val="0"/>
                        </a:spcAft>
                      </a:pPr>
                      <a:r>
                        <a:rPr lang="en-US" sz="900" kern="0" dirty="0">
                          <a:effectLst/>
                        </a:rPr>
                        <a:t>current Gateway R/C zoning density allows 1  dwelling unit per 5,000sfl (approximately 8 U/A). A 2.5 A parcel would be required for 20 dwelling units. Increased density would require zoning change.</a:t>
                      </a:r>
                      <a:endParaRPr lang="en-US" sz="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84499" marR="84499" marT="84499" marB="84499"/>
                </a:tc>
                <a:extLst>
                  <a:ext uri="{0D108BD9-81ED-4DB2-BD59-A6C34878D82A}">
                    <a16:rowId xmlns:a16="http://schemas.microsoft.com/office/drawing/2014/main" val="741984904"/>
                  </a:ext>
                </a:extLst>
              </a:tr>
              <a:tr h="593560">
                <a:tc>
                  <a:txBody>
                    <a:bodyPr/>
                    <a:lstStyle/>
                    <a:p>
                      <a:pPr marL="0" marR="0" algn="l">
                        <a:lnSpc>
                          <a:spcPct val="107000"/>
                        </a:lnSpc>
                        <a:spcBef>
                          <a:spcPts val="0"/>
                        </a:spcBef>
                        <a:spcAft>
                          <a:spcPts val="1200"/>
                        </a:spcAft>
                      </a:pPr>
                      <a:r>
                        <a:rPr lang="en-US" sz="900" kern="0" dirty="0">
                          <a:effectLst/>
                        </a:rPr>
                        <a:t>Owner Interest (initial conversations) </a:t>
                      </a:r>
                      <a:endParaRPr lang="en-US"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84499" marR="84499" marT="84499" marB="84499" anchor="ctr"/>
                </a:tc>
                <a:tc>
                  <a:txBody>
                    <a:bodyPr/>
                    <a:lstStyle/>
                    <a:p>
                      <a:pPr marL="0" marR="0" algn="ctr">
                        <a:lnSpc>
                          <a:spcPct val="107000"/>
                        </a:lnSpc>
                        <a:spcBef>
                          <a:spcPts val="0"/>
                        </a:spcBef>
                        <a:spcAft>
                          <a:spcPts val="1200"/>
                        </a:spcAft>
                      </a:pPr>
                      <a:r>
                        <a:rPr lang="en-US" sz="1000" b="1" kern="0" dirty="0">
                          <a:solidFill>
                            <a:srgbClr val="FF0000"/>
                          </a:solidFill>
                          <a:effectLst/>
                        </a:rPr>
                        <a:t>X</a:t>
                      </a:r>
                      <a:endParaRPr lang="en-US" sz="10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84499" marR="84499" marT="84499" marB="84499" anchor="ctr"/>
                </a:tc>
                <a:tc>
                  <a:txBody>
                    <a:bodyPr/>
                    <a:lstStyle/>
                    <a:p>
                      <a:pPr marL="0" marR="0" algn="l">
                        <a:lnSpc>
                          <a:spcPct val="107000"/>
                        </a:lnSpc>
                        <a:spcBef>
                          <a:spcPts val="0"/>
                        </a:spcBef>
                        <a:spcAft>
                          <a:spcPts val="0"/>
                        </a:spcAft>
                      </a:pPr>
                      <a:r>
                        <a:rPr lang="en-US" sz="900" kern="0" dirty="0">
                          <a:effectLst/>
                        </a:rPr>
                        <a:t>open to developing market-rate housing, not interested in selling land or developing affordable housing at this time.</a:t>
                      </a:r>
                      <a:endParaRPr lang="en-US"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84499" marR="84499" marT="84499" marB="84499"/>
                </a:tc>
                <a:extLst>
                  <a:ext uri="{0D108BD9-81ED-4DB2-BD59-A6C34878D82A}">
                    <a16:rowId xmlns:a16="http://schemas.microsoft.com/office/drawing/2014/main" val="2216594578"/>
                  </a:ext>
                </a:extLst>
              </a:tr>
              <a:tr h="244505">
                <a:tc>
                  <a:txBody>
                    <a:bodyPr/>
                    <a:lstStyle/>
                    <a:p>
                      <a:pPr marL="0" marR="0" algn="l">
                        <a:lnSpc>
                          <a:spcPct val="107000"/>
                        </a:lnSpc>
                        <a:spcBef>
                          <a:spcPts val="0"/>
                        </a:spcBef>
                        <a:spcAft>
                          <a:spcPts val="1200"/>
                        </a:spcAft>
                      </a:pPr>
                      <a:r>
                        <a:rPr lang="en-US" sz="900" kern="0">
                          <a:effectLst/>
                        </a:rPr>
                        <a:t>Neighborhood support</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84499" marR="84499" marT="84499" marB="84499" anchor="ctr"/>
                </a:tc>
                <a:tc>
                  <a:txBody>
                    <a:bodyPr/>
                    <a:lstStyle/>
                    <a:p>
                      <a:pPr marL="0" marR="0" algn="ctr">
                        <a:lnSpc>
                          <a:spcPct val="107000"/>
                        </a:lnSpc>
                        <a:spcBef>
                          <a:spcPts val="0"/>
                        </a:spcBef>
                        <a:spcAft>
                          <a:spcPts val="1200"/>
                        </a:spcAft>
                      </a:pPr>
                      <a:r>
                        <a:rPr lang="en-US" sz="1000" b="1" kern="100" dirty="0">
                          <a:effectLst/>
                          <a:latin typeface="Calibri" panose="020F0502020204030204" pitchFamily="34" charset="0"/>
                          <a:ea typeface="Calibri" panose="020F0502020204030204" pitchFamily="34" charset="0"/>
                          <a:cs typeface="Times New Roman" panose="02020603050405020304" pitchFamily="18" charset="0"/>
                        </a:rPr>
                        <a:t>-</a:t>
                      </a:r>
                    </a:p>
                  </a:txBody>
                  <a:tcPr marL="84499" marR="84499" marT="84499" marB="84499" anchor="ctr"/>
                </a:tc>
                <a:tc>
                  <a:txBody>
                    <a:bodyPr/>
                    <a:lstStyle/>
                    <a:p>
                      <a:pPr marL="0" marR="0" algn="l">
                        <a:lnSpc>
                          <a:spcPct val="107000"/>
                        </a:lnSpc>
                        <a:spcBef>
                          <a:spcPts val="0"/>
                        </a:spcBef>
                        <a:spcAft>
                          <a:spcPts val="0"/>
                        </a:spcAft>
                      </a:pPr>
                      <a:r>
                        <a:rPr lang="en-US" sz="900" kern="0">
                          <a:effectLst/>
                        </a:rPr>
                        <a:t>unknown</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84499" marR="84499" marT="84499" marB="84499"/>
                </a:tc>
                <a:extLst>
                  <a:ext uri="{0D108BD9-81ED-4DB2-BD59-A6C34878D82A}">
                    <a16:rowId xmlns:a16="http://schemas.microsoft.com/office/drawing/2014/main" val="3263930464"/>
                  </a:ext>
                </a:extLst>
              </a:tr>
              <a:tr h="477208">
                <a:tc>
                  <a:txBody>
                    <a:bodyPr/>
                    <a:lstStyle/>
                    <a:p>
                      <a:pPr marL="0" marR="0" algn="l">
                        <a:lnSpc>
                          <a:spcPct val="107000"/>
                        </a:lnSpc>
                        <a:spcBef>
                          <a:spcPts val="0"/>
                        </a:spcBef>
                        <a:spcAft>
                          <a:spcPts val="1200"/>
                        </a:spcAft>
                      </a:pPr>
                      <a:r>
                        <a:rPr lang="en-US" sz="900" kern="0" dirty="0">
                          <a:effectLst/>
                        </a:rPr>
                        <a:t> Next steps</a:t>
                      </a:r>
                      <a:endParaRPr lang="en-US"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84499" marR="84499" marT="84499" marB="84499" anchor="ctr"/>
                </a:tc>
                <a:tc>
                  <a:txBody>
                    <a:bodyPr/>
                    <a:lstStyle/>
                    <a:p>
                      <a:pPr marL="0" marR="0" algn="ctr">
                        <a:lnSpc>
                          <a:spcPct val="107000"/>
                        </a:lnSpc>
                        <a:spcBef>
                          <a:spcPts val="0"/>
                        </a:spcBef>
                        <a:spcAft>
                          <a:spcPts val="1200"/>
                        </a:spcAft>
                      </a:pPr>
                      <a:r>
                        <a:rPr lang="en-US" sz="1000" b="1" kern="100" dirty="0">
                          <a:effectLst/>
                          <a:latin typeface="Calibri" panose="020F0502020204030204" pitchFamily="34" charset="0"/>
                          <a:ea typeface="Calibri" panose="020F0502020204030204" pitchFamily="34" charset="0"/>
                          <a:cs typeface="Times New Roman" panose="02020603050405020304" pitchFamily="18" charset="0"/>
                        </a:rPr>
                        <a:t>-</a:t>
                      </a:r>
                    </a:p>
                  </a:txBody>
                  <a:tcPr marL="84499" marR="84499" marT="84499" marB="84499" anchor="ctr"/>
                </a:tc>
                <a:tc>
                  <a:txBody>
                    <a:bodyPr/>
                    <a:lstStyle/>
                    <a:p>
                      <a:pPr marL="0" marR="0" algn="l">
                        <a:lnSpc>
                          <a:spcPct val="107000"/>
                        </a:lnSpc>
                        <a:spcBef>
                          <a:spcPts val="0"/>
                        </a:spcBef>
                        <a:spcAft>
                          <a:spcPts val="0"/>
                        </a:spcAft>
                      </a:pPr>
                      <a:r>
                        <a:rPr lang="en-US" sz="900" kern="0" dirty="0">
                          <a:effectLst/>
                        </a:rPr>
                        <a:t>Town incentivizes affordable housing or buys parcel if owner becomes interested</a:t>
                      </a:r>
                      <a:endParaRPr lang="en-US"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84499" marR="84499" marT="84499" marB="84499"/>
                </a:tc>
                <a:extLst>
                  <a:ext uri="{0D108BD9-81ED-4DB2-BD59-A6C34878D82A}">
                    <a16:rowId xmlns:a16="http://schemas.microsoft.com/office/drawing/2014/main" val="1670580554"/>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5"/>
          <p:cNvSpPr txBox="1">
            <a:spLocks noGrp="1"/>
          </p:cNvSpPr>
          <p:nvPr>
            <p:ph type="title"/>
          </p:nvPr>
        </p:nvSpPr>
        <p:spPr>
          <a:xfrm>
            <a:off x="268775" y="220852"/>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Jolina Court/ </a:t>
            </a:r>
            <a:br>
              <a:rPr lang="en" dirty="0"/>
            </a:br>
            <a:r>
              <a:rPr lang="en" dirty="0"/>
              <a:t>Buttermilk Development</a:t>
            </a:r>
            <a:endParaRPr dirty="0"/>
          </a:p>
        </p:txBody>
      </p:sp>
      <p:sp>
        <p:nvSpPr>
          <p:cNvPr id="71" name="Google Shape;71;p15"/>
          <p:cNvSpPr txBox="1">
            <a:spLocks noGrp="1"/>
          </p:cNvSpPr>
          <p:nvPr>
            <p:ph type="body" idx="1"/>
          </p:nvPr>
        </p:nvSpPr>
        <p:spPr>
          <a:xfrm>
            <a:off x="268775" y="1017725"/>
            <a:ext cx="3823200" cy="3416400"/>
          </a:xfrm>
          <a:prstGeom prst="rect">
            <a:avLst/>
          </a:prstGeom>
        </p:spPr>
        <p:txBody>
          <a:bodyPr spcFirstLastPara="1" wrap="square" lIns="91425" tIns="91425" rIns="91425" bIns="91425" anchor="t" anchorCtr="0">
            <a:normAutofit/>
          </a:bodyPr>
          <a:lstStyle/>
          <a:p>
            <a:pPr marL="0" marR="0" indent="0">
              <a:spcBef>
                <a:spcPts val="0"/>
              </a:spcBef>
              <a:spcAft>
                <a:spcPts val="0"/>
              </a:spcAft>
              <a:buNone/>
            </a:pPr>
            <a:r>
              <a:rPr lang="en-US" sz="1400" dirty="0">
                <a:solidFill>
                  <a:srgbClr val="000000"/>
                </a:solidFill>
                <a:effectLst/>
                <a:latin typeface="+mn-lt"/>
                <a:ea typeface="Times New Roman" panose="02020603050405020304" pitchFamily="18" charset="0"/>
              </a:rPr>
              <a:t>Details: </a:t>
            </a:r>
            <a:endParaRPr lang="en-US" sz="1400" dirty="0">
              <a:effectLst/>
              <a:latin typeface="+mn-lt"/>
              <a:ea typeface="Times New Roman" panose="02020603050405020304" pitchFamily="18" charset="0"/>
            </a:endParaRP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1400" dirty="0">
                <a:solidFill>
                  <a:srgbClr val="000000"/>
                </a:solidFill>
                <a:effectLst/>
                <a:latin typeface="+mn-lt"/>
                <a:ea typeface="Times New Roman" panose="02020603050405020304" pitchFamily="18" charset="0"/>
              </a:rPr>
              <a:t>6-acre parcel (½ of property is in flood plain)</a:t>
            </a:r>
            <a:endParaRPr lang="en-US" sz="1400" dirty="0">
              <a:effectLst/>
              <a:latin typeface="+mn-lt"/>
              <a:ea typeface="Times New Roman" panose="02020603050405020304" pitchFamily="18" charset="0"/>
            </a:endParaRP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1400" dirty="0">
                <a:solidFill>
                  <a:srgbClr val="000000"/>
                </a:solidFill>
                <a:effectLst/>
                <a:latin typeface="+mn-lt"/>
                <a:ea typeface="Times New Roman" panose="02020603050405020304" pitchFamily="18" charset="0"/>
              </a:rPr>
              <a:t>Currently have 14 housing units in Building 1</a:t>
            </a:r>
            <a:endParaRPr lang="en-US" sz="1400" dirty="0">
              <a:effectLst/>
              <a:latin typeface="+mn-lt"/>
              <a:ea typeface="Times New Roman" panose="02020603050405020304" pitchFamily="18" charset="0"/>
            </a:endParaRP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1400" dirty="0">
                <a:solidFill>
                  <a:srgbClr val="000000"/>
                </a:solidFill>
                <a:effectLst/>
                <a:latin typeface="+mn-lt"/>
                <a:ea typeface="Times New Roman" panose="02020603050405020304" pitchFamily="18" charset="0"/>
              </a:rPr>
              <a:t>Have approved plans for 31 dwelling units in Building 2  (application for phase 2 approved by DRB)</a:t>
            </a:r>
            <a:endParaRPr lang="en-US" sz="1400" dirty="0">
              <a:effectLst/>
              <a:latin typeface="+mn-lt"/>
              <a:ea typeface="Times New Roman" panose="02020603050405020304" pitchFamily="18" charset="0"/>
            </a:endParaRPr>
          </a:p>
          <a:p>
            <a:pPr marL="0" lvl="0" indent="0" algn="l" rtl="0">
              <a:spcBef>
                <a:spcPts val="0"/>
              </a:spcBef>
              <a:spcAft>
                <a:spcPts val="0"/>
              </a:spcAft>
              <a:buNone/>
            </a:pPr>
            <a:endParaRPr sz="1200" dirty="0">
              <a:solidFill>
                <a:srgbClr val="000000"/>
              </a:solidFill>
            </a:endParaRPr>
          </a:p>
        </p:txBody>
      </p:sp>
      <p:pic>
        <p:nvPicPr>
          <p:cNvPr id="74" name="Google Shape;74;p15"/>
          <p:cNvPicPr preferRelativeResize="0"/>
          <p:nvPr/>
        </p:nvPicPr>
        <p:blipFill>
          <a:blip r:embed="rId3">
            <a:alphaModFix/>
          </a:blip>
          <a:stretch>
            <a:fillRect/>
          </a:stretch>
        </p:blipFill>
        <p:spPr>
          <a:xfrm>
            <a:off x="2454675" y="2980116"/>
            <a:ext cx="1845600" cy="2057401"/>
          </a:xfrm>
          <a:prstGeom prst="rect">
            <a:avLst/>
          </a:prstGeom>
          <a:noFill/>
          <a:ln>
            <a:noFill/>
          </a:ln>
        </p:spPr>
      </p:pic>
      <p:sp>
        <p:nvSpPr>
          <p:cNvPr id="75" name="Google Shape;75;p15"/>
          <p:cNvSpPr/>
          <p:nvPr/>
        </p:nvSpPr>
        <p:spPr>
          <a:xfrm>
            <a:off x="2454675" y="2980117"/>
            <a:ext cx="1845600" cy="20574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2702" lvl="0" indent="0" algn="l" rtl="0">
              <a:spcBef>
                <a:spcPts val="0"/>
              </a:spcBef>
              <a:spcAft>
                <a:spcPts val="0"/>
              </a:spcAft>
              <a:buNone/>
            </a:pPr>
            <a:endParaRPr/>
          </a:p>
        </p:txBody>
      </p:sp>
      <p:graphicFrame>
        <p:nvGraphicFramePr>
          <p:cNvPr id="2" name="Table 1">
            <a:extLst>
              <a:ext uri="{FF2B5EF4-FFF2-40B4-BE49-F238E27FC236}">
                <a16:creationId xmlns:a16="http://schemas.microsoft.com/office/drawing/2014/main" id="{75019C8A-9A20-1083-CDEC-A5EC42E20E34}"/>
              </a:ext>
            </a:extLst>
          </p:cNvPr>
          <p:cNvGraphicFramePr>
            <a:graphicFrameLocks noGrp="1"/>
          </p:cNvGraphicFramePr>
          <p:nvPr>
            <p:extLst>
              <p:ext uri="{D42A27DB-BD31-4B8C-83A1-F6EECF244321}">
                <p14:modId xmlns:p14="http://schemas.microsoft.com/office/powerpoint/2010/main" val="3184909576"/>
              </p:ext>
            </p:extLst>
          </p:nvPr>
        </p:nvGraphicFramePr>
        <p:xfrm>
          <a:off x="4764881" y="442306"/>
          <a:ext cx="4179696" cy="4136537"/>
        </p:xfrm>
        <a:graphic>
          <a:graphicData uri="http://schemas.openxmlformats.org/drawingml/2006/table">
            <a:tbl>
              <a:tblPr firstCol="1" bandRow="1">
                <a:tableStyleId>{5C22544A-7EE6-4342-B048-85BDC9FD1C3A}</a:tableStyleId>
              </a:tblPr>
              <a:tblGrid>
                <a:gridCol w="1271588">
                  <a:extLst>
                    <a:ext uri="{9D8B030D-6E8A-4147-A177-3AD203B41FA5}">
                      <a16:colId xmlns:a16="http://schemas.microsoft.com/office/drawing/2014/main" val="2154575923"/>
                    </a:ext>
                  </a:extLst>
                </a:gridCol>
                <a:gridCol w="400050">
                  <a:extLst>
                    <a:ext uri="{9D8B030D-6E8A-4147-A177-3AD203B41FA5}">
                      <a16:colId xmlns:a16="http://schemas.microsoft.com/office/drawing/2014/main" val="737202959"/>
                    </a:ext>
                  </a:extLst>
                </a:gridCol>
                <a:gridCol w="2508058">
                  <a:extLst>
                    <a:ext uri="{9D8B030D-6E8A-4147-A177-3AD203B41FA5}">
                      <a16:colId xmlns:a16="http://schemas.microsoft.com/office/drawing/2014/main" val="35940577"/>
                    </a:ext>
                  </a:extLst>
                </a:gridCol>
              </a:tblGrid>
              <a:tr h="386369">
                <a:tc>
                  <a:txBody>
                    <a:bodyPr/>
                    <a:lstStyle/>
                    <a:p>
                      <a:pPr marL="0" marR="0" algn="l">
                        <a:lnSpc>
                          <a:spcPct val="107000"/>
                        </a:lnSpc>
                        <a:spcBef>
                          <a:spcPts val="0"/>
                        </a:spcBef>
                        <a:spcAft>
                          <a:spcPts val="0"/>
                        </a:spcAft>
                      </a:pPr>
                      <a:r>
                        <a:rPr lang="en-US" sz="900" kern="0" dirty="0">
                          <a:effectLst/>
                        </a:rPr>
                        <a:t>Contiguous to village</a:t>
                      </a:r>
                      <a:endParaRPr lang="en-US" sz="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95250" marB="95250" anchor="ctr"/>
                </a:tc>
                <a:tc>
                  <a:txBody>
                    <a:bodyPr/>
                    <a:lstStyle/>
                    <a:p>
                      <a:pPr marL="0" marR="0" algn="ctr">
                        <a:lnSpc>
                          <a:spcPct val="107000"/>
                        </a:lnSpc>
                        <a:spcBef>
                          <a:spcPts val="0"/>
                        </a:spcBef>
                        <a:spcAft>
                          <a:spcPts val="0"/>
                        </a:spcAft>
                      </a:pPr>
                      <a:r>
                        <a:rPr lang="en-US" sz="1400" b="1" i="0" u="none" strike="noStrike" kern="0" cap="none" dirty="0">
                          <a:solidFill>
                            <a:srgbClr val="00B050"/>
                          </a:solidFill>
                          <a:effectLst/>
                          <a:latin typeface="+mn-lt"/>
                          <a:ea typeface="+mn-ea"/>
                          <a:cs typeface="+mn-cs"/>
                          <a:sym typeface="Arial"/>
                        </a:rPr>
                        <a:t>+</a:t>
                      </a:r>
                      <a:endParaRPr lang="en-US"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95250" marB="95250" anchor="ctr"/>
                </a:tc>
                <a:tc>
                  <a:txBody>
                    <a:bodyPr/>
                    <a:lstStyle/>
                    <a:p>
                      <a:pPr marL="0" marR="0" algn="l">
                        <a:lnSpc>
                          <a:spcPct val="107000"/>
                        </a:lnSpc>
                        <a:spcBef>
                          <a:spcPts val="0"/>
                        </a:spcBef>
                        <a:spcAft>
                          <a:spcPts val="0"/>
                        </a:spcAft>
                      </a:pPr>
                      <a:r>
                        <a:rPr lang="en-US" sz="900" kern="0" dirty="0">
                          <a:effectLst/>
                        </a:rPr>
                        <a:t>within village</a:t>
                      </a:r>
                      <a:endParaRPr lang="en-US" sz="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95250" marB="95250"/>
                </a:tc>
                <a:extLst>
                  <a:ext uri="{0D108BD9-81ED-4DB2-BD59-A6C34878D82A}">
                    <a16:rowId xmlns:a16="http://schemas.microsoft.com/office/drawing/2014/main" val="2172400321"/>
                  </a:ext>
                </a:extLst>
              </a:tr>
              <a:tr h="584875">
                <a:tc>
                  <a:txBody>
                    <a:bodyPr/>
                    <a:lstStyle/>
                    <a:p>
                      <a:pPr marL="0" marR="0" algn="l">
                        <a:lnSpc>
                          <a:spcPct val="107000"/>
                        </a:lnSpc>
                        <a:spcBef>
                          <a:spcPts val="0"/>
                        </a:spcBef>
                        <a:spcAft>
                          <a:spcPts val="1200"/>
                        </a:spcAft>
                      </a:pPr>
                      <a:r>
                        <a:rPr lang="en-US" sz="900" kern="0" dirty="0">
                          <a:effectLst/>
                        </a:rPr>
                        <a:t>Walkable/sidewalks</a:t>
                      </a:r>
                      <a:endParaRPr lang="en-US" sz="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95250" marB="95250" anchor="ctr"/>
                </a:tc>
                <a:tc>
                  <a:txBody>
                    <a:bodyPr/>
                    <a:lstStyle/>
                    <a:p>
                      <a:pPr marL="0" marR="0" algn="ctr">
                        <a:lnSpc>
                          <a:spcPct val="107000"/>
                        </a:lnSpc>
                        <a:spcBef>
                          <a:spcPts val="0"/>
                        </a:spcBef>
                        <a:spcAft>
                          <a:spcPts val="1200"/>
                        </a:spcAft>
                      </a:pPr>
                      <a:r>
                        <a:rPr lang="en-US" sz="1400" b="1" i="0" u="none" strike="noStrike" kern="0" cap="none" dirty="0">
                          <a:solidFill>
                            <a:srgbClr val="00B050"/>
                          </a:solidFill>
                          <a:effectLst/>
                          <a:latin typeface="+mn-lt"/>
                          <a:ea typeface="+mn-ea"/>
                          <a:cs typeface="+mn-cs"/>
                          <a:sym typeface="Arial"/>
                        </a:rPr>
                        <a:t>+</a:t>
                      </a:r>
                      <a:endParaRPr lang="en-US"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95250" marB="95250" anchor="ctr"/>
                </a:tc>
                <a:tc>
                  <a:txBody>
                    <a:bodyPr/>
                    <a:lstStyle/>
                    <a:p>
                      <a:pPr marL="0" marR="0" algn="l">
                        <a:lnSpc>
                          <a:spcPct val="107000"/>
                        </a:lnSpc>
                        <a:spcBef>
                          <a:spcPts val="0"/>
                        </a:spcBef>
                        <a:spcAft>
                          <a:spcPts val="0"/>
                        </a:spcAft>
                      </a:pPr>
                      <a:r>
                        <a:rPr lang="en-US" sz="900" i="0" kern="0" dirty="0">
                          <a:effectLst/>
                        </a:rPr>
                        <a:t>internal sidewalks planned.  Town will connect to existing and new Town sidewalks.</a:t>
                      </a:r>
                      <a:endParaRPr lang="en-US" sz="900" i="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95250" marB="95250"/>
                </a:tc>
                <a:extLst>
                  <a:ext uri="{0D108BD9-81ED-4DB2-BD59-A6C34878D82A}">
                    <a16:rowId xmlns:a16="http://schemas.microsoft.com/office/drawing/2014/main" val="4265242911"/>
                  </a:ext>
                </a:extLst>
              </a:tr>
              <a:tr h="323648">
                <a:tc>
                  <a:txBody>
                    <a:bodyPr/>
                    <a:lstStyle/>
                    <a:p>
                      <a:pPr marL="0" marR="0" algn="l">
                        <a:lnSpc>
                          <a:spcPct val="107000"/>
                        </a:lnSpc>
                        <a:spcBef>
                          <a:spcPts val="0"/>
                        </a:spcBef>
                        <a:spcAft>
                          <a:spcPts val="1200"/>
                        </a:spcAft>
                      </a:pPr>
                      <a:r>
                        <a:rPr lang="en-US" sz="900" kern="0" dirty="0">
                          <a:effectLst/>
                        </a:rPr>
                        <a:t>Water/sewer</a:t>
                      </a:r>
                      <a:endParaRPr lang="en-US" sz="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95250" marB="95250" anchor="ctr"/>
                </a:tc>
                <a:tc>
                  <a:txBody>
                    <a:bodyPr/>
                    <a:lstStyle/>
                    <a:p>
                      <a:pPr marL="0" marR="0" algn="ctr">
                        <a:lnSpc>
                          <a:spcPct val="107000"/>
                        </a:lnSpc>
                        <a:spcBef>
                          <a:spcPts val="0"/>
                        </a:spcBef>
                        <a:spcAft>
                          <a:spcPts val="1200"/>
                        </a:spcAft>
                      </a:pPr>
                      <a:r>
                        <a:rPr lang="en-US" sz="1400" b="1" i="0" u="none" strike="noStrike" kern="0" cap="none" dirty="0">
                          <a:solidFill>
                            <a:srgbClr val="00B050"/>
                          </a:solidFill>
                          <a:effectLst/>
                          <a:latin typeface="+mn-lt"/>
                          <a:ea typeface="+mn-ea"/>
                          <a:cs typeface="+mn-cs"/>
                          <a:sym typeface="Arial"/>
                        </a:rPr>
                        <a:t>+</a:t>
                      </a:r>
                      <a:endParaRPr lang="en-US"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95250" marB="95250" anchor="ctr"/>
                </a:tc>
                <a:tc>
                  <a:txBody>
                    <a:bodyPr/>
                    <a:lstStyle/>
                    <a:p>
                      <a:pPr marL="0" marR="0" algn="l">
                        <a:lnSpc>
                          <a:spcPct val="107000"/>
                        </a:lnSpc>
                        <a:spcBef>
                          <a:spcPts val="0"/>
                        </a:spcBef>
                        <a:spcAft>
                          <a:spcPts val="0"/>
                        </a:spcAft>
                      </a:pPr>
                      <a:r>
                        <a:rPr lang="en-US" sz="900" kern="0" dirty="0">
                          <a:effectLst/>
                        </a:rPr>
                        <a:t>allocation approved.</a:t>
                      </a:r>
                      <a:endParaRPr lang="en-US" sz="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95250" marB="95250"/>
                </a:tc>
                <a:extLst>
                  <a:ext uri="{0D108BD9-81ED-4DB2-BD59-A6C34878D82A}">
                    <a16:rowId xmlns:a16="http://schemas.microsoft.com/office/drawing/2014/main" val="1378437761"/>
                  </a:ext>
                </a:extLst>
              </a:tr>
              <a:tr h="669944">
                <a:tc>
                  <a:txBody>
                    <a:bodyPr/>
                    <a:lstStyle/>
                    <a:p>
                      <a:pPr marL="0" marR="0" algn="l">
                        <a:lnSpc>
                          <a:spcPct val="107000"/>
                        </a:lnSpc>
                        <a:spcBef>
                          <a:spcPts val="0"/>
                        </a:spcBef>
                        <a:spcAft>
                          <a:spcPts val="1200"/>
                        </a:spcAft>
                      </a:pPr>
                      <a:r>
                        <a:rPr lang="en-US" sz="900" kern="0" dirty="0">
                          <a:effectLst/>
                        </a:rPr>
                        <a:t>Zoning allowance</a:t>
                      </a:r>
                      <a:endParaRPr lang="en-US" sz="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95250" marB="95250" anchor="ctr"/>
                </a:tc>
                <a:tc>
                  <a:txBody>
                    <a:bodyPr/>
                    <a:lstStyle/>
                    <a:p>
                      <a:pPr marL="0" marR="0" algn="ctr">
                        <a:lnSpc>
                          <a:spcPct val="107000"/>
                        </a:lnSpc>
                        <a:spcBef>
                          <a:spcPts val="0"/>
                        </a:spcBef>
                        <a:spcAft>
                          <a:spcPts val="1200"/>
                        </a:spcAft>
                      </a:pPr>
                      <a:r>
                        <a:rPr lang="en-US" sz="1200" b="1" kern="0" dirty="0">
                          <a:solidFill>
                            <a:srgbClr val="00B050"/>
                          </a:solidFill>
                          <a:effectLst/>
                        </a:rPr>
                        <a:t>+</a:t>
                      </a:r>
                      <a:r>
                        <a:rPr lang="en-US" sz="900" b="1" kern="0" dirty="0">
                          <a:effectLst/>
                        </a:rPr>
                        <a:t>/</a:t>
                      </a:r>
                      <a:r>
                        <a:rPr lang="en-US" sz="900" b="1" kern="0" dirty="0">
                          <a:solidFill>
                            <a:srgbClr val="FF0000"/>
                          </a:solidFill>
                          <a:effectLst/>
                        </a:rPr>
                        <a:t>-</a:t>
                      </a:r>
                      <a:endParaRPr lang="en-US" sz="9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95250" marB="95250" anchor="ctr"/>
                </a:tc>
                <a:tc>
                  <a:txBody>
                    <a:bodyPr/>
                    <a:lstStyle/>
                    <a:p>
                      <a:pPr marL="0" marR="0" algn="l">
                        <a:lnSpc>
                          <a:spcPct val="107000"/>
                        </a:lnSpc>
                        <a:spcBef>
                          <a:spcPts val="0"/>
                        </a:spcBef>
                        <a:spcAft>
                          <a:spcPts val="0"/>
                        </a:spcAft>
                      </a:pPr>
                      <a:r>
                        <a:rPr lang="en-US" sz="900" kern="0" dirty="0">
                          <a:effectLst/>
                        </a:rPr>
                        <a:t>currently 15 U per developable Acre (which is approximately 7.5 U/A)  Increased density to allow &gt;45U total would require zoning change. </a:t>
                      </a:r>
                      <a:endParaRPr lang="en-US" sz="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95250" marB="95250"/>
                </a:tc>
                <a:extLst>
                  <a:ext uri="{0D108BD9-81ED-4DB2-BD59-A6C34878D82A}">
                    <a16:rowId xmlns:a16="http://schemas.microsoft.com/office/drawing/2014/main" val="2263037492"/>
                  </a:ext>
                </a:extLst>
              </a:tr>
              <a:tr h="797603">
                <a:tc>
                  <a:txBody>
                    <a:bodyPr/>
                    <a:lstStyle/>
                    <a:p>
                      <a:pPr marL="0" marR="0" algn="l">
                        <a:lnSpc>
                          <a:spcPct val="107000"/>
                        </a:lnSpc>
                        <a:spcBef>
                          <a:spcPts val="0"/>
                        </a:spcBef>
                        <a:spcAft>
                          <a:spcPts val="1200"/>
                        </a:spcAft>
                      </a:pPr>
                      <a:r>
                        <a:rPr lang="en-US" sz="900" kern="0" dirty="0">
                          <a:effectLst/>
                        </a:rPr>
                        <a:t>Owner Interest</a:t>
                      </a:r>
                      <a:endParaRPr lang="en-US" sz="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95250" marB="95250" anchor="ctr"/>
                </a:tc>
                <a:tc>
                  <a:txBody>
                    <a:bodyPr/>
                    <a:lstStyle/>
                    <a:p>
                      <a:pPr marL="0" marR="0" algn="ctr">
                        <a:lnSpc>
                          <a:spcPct val="107000"/>
                        </a:lnSpc>
                        <a:spcBef>
                          <a:spcPts val="0"/>
                        </a:spcBef>
                        <a:spcAft>
                          <a:spcPts val="1200"/>
                        </a:spcAft>
                      </a:pPr>
                      <a:r>
                        <a:rPr lang="en-US" sz="900" b="1" kern="0" dirty="0">
                          <a:solidFill>
                            <a:srgbClr val="FF0000"/>
                          </a:solidFill>
                          <a:effectLst/>
                        </a:rPr>
                        <a:t>X</a:t>
                      </a:r>
                      <a:endParaRPr lang="en-US" sz="9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95250" marB="95250" anchor="ctr"/>
                </a:tc>
                <a:tc>
                  <a:txBody>
                    <a:bodyPr/>
                    <a:lstStyle/>
                    <a:p>
                      <a:pPr marL="0" marR="0" algn="l">
                        <a:lnSpc>
                          <a:spcPct val="107000"/>
                        </a:lnSpc>
                        <a:spcBef>
                          <a:spcPts val="0"/>
                        </a:spcBef>
                        <a:spcAft>
                          <a:spcPts val="0"/>
                        </a:spcAft>
                      </a:pPr>
                      <a:r>
                        <a:rPr lang="en-US" sz="900" kern="0" dirty="0">
                          <a:effectLst/>
                        </a:rPr>
                        <a:t>interested in developing market-rate housing, not  interested in affordable housing or selling/leasing to affordable housing entity</a:t>
                      </a:r>
                      <a:endParaRPr lang="en-US" sz="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95250" marB="95250"/>
                </a:tc>
                <a:extLst>
                  <a:ext uri="{0D108BD9-81ED-4DB2-BD59-A6C34878D82A}">
                    <a16:rowId xmlns:a16="http://schemas.microsoft.com/office/drawing/2014/main" val="2609271988"/>
                  </a:ext>
                </a:extLst>
              </a:tr>
              <a:tr h="442247">
                <a:tc>
                  <a:txBody>
                    <a:bodyPr/>
                    <a:lstStyle/>
                    <a:p>
                      <a:pPr marL="0" marR="0" algn="l">
                        <a:lnSpc>
                          <a:spcPct val="107000"/>
                        </a:lnSpc>
                        <a:spcBef>
                          <a:spcPts val="0"/>
                        </a:spcBef>
                        <a:spcAft>
                          <a:spcPts val="1200"/>
                        </a:spcAft>
                      </a:pPr>
                      <a:r>
                        <a:rPr lang="en-US" sz="900" kern="0" dirty="0">
                          <a:effectLst/>
                        </a:rPr>
                        <a:t>Neighborhood support</a:t>
                      </a:r>
                      <a:endParaRPr lang="en-US" sz="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95250" marB="95250" anchor="ctr"/>
                </a:tc>
                <a:tc>
                  <a:txBody>
                    <a:bodyPr/>
                    <a:lstStyle/>
                    <a:p>
                      <a:pPr marL="0" marR="0" algn="ctr">
                        <a:lnSpc>
                          <a:spcPct val="107000"/>
                        </a:lnSpc>
                        <a:spcBef>
                          <a:spcPts val="0"/>
                        </a:spcBef>
                        <a:spcAft>
                          <a:spcPts val="1200"/>
                        </a:spcAft>
                      </a:pPr>
                      <a:r>
                        <a:rPr lang="en-US" sz="900" b="1" kern="100" dirty="0">
                          <a:effectLst/>
                          <a:latin typeface="Calibri" panose="020F0502020204030204" pitchFamily="34" charset="0"/>
                          <a:ea typeface="Calibri" panose="020F0502020204030204" pitchFamily="34" charset="0"/>
                          <a:cs typeface="Times New Roman" panose="02020603050405020304" pitchFamily="18" charset="0"/>
                        </a:rPr>
                        <a:t>-</a:t>
                      </a:r>
                    </a:p>
                  </a:txBody>
                  <a:tcPr marL="95250" marR="95250" marT="95250" marB="95250" anchor="ctr"/>
                </a:tc>
                <a:tc>
                  <a:txBody>
                    <a:bodyPr/>
                    <a:lstStyle/>
                    <a:p>
                      <a:pPr marL="0" marR="0" algn="l">
                        <a:lnSpc>
                          <a:spcPct val="107000"/>
                        </a:lnSpc>
                        <a:spcBef>
                          <a:spcPts val="0"/>
                        </a:spcBef>
                        <a:spcAft>
                          <a:spcPts val="0"/>
                        </a:spcAft>
                      </a:pPr>
                      <a:r>
                        <a:rPr lang="en-US" sz="900" kern="0" dirty="0">
                          <a:effectLst/>
                        </a:rPr>
                        <a:t>unknown</a:t>
                      </a:r>
                      <a:endParaRPr lang="en-US" sz="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95250" marB="95250"/>
                </a:tc>
                <a:extLst>
                  <a:ext uri="{0D108BD9-81ED-4DB2-BD59-A6C34878D82A}">
                    <a16:rowId xmlns:a16="http://schemas.microsoft.com/office/drawing/2014/main" val="2392652387"/>
                  </a:ext>
                </a:extLst>
              </a:tr>
              <a:tr h="542286">
                <a:tc>
                  <a:txBody>
                    <a:bodyPr/>
                    <a:lstStyle/>
                    <a:p>
                      <a:pPr marL="0" marR="0" algn="l">
                        <a:lnSpc>
                          <a:spcPct val="107000"/>
                        </a:lnSpc>
                        <a:spcBef>
                          <a:spcPts val="0"/>
                        </a:spcBef>
                        <a:spcAft>
                          <a:spcPts val="1200"/>
                        </a:spcAft>
                      </a:pPr>
                      <a:r>
                        <a:rPr lang="en-US" sz="900" kern="0" dirty="0">
                          <a:effectLst/>
                        </a:rPr>
                        <a:t>Next steps </a:t>
                      </a:r>
                      <a:endParaRPr lang="en-US" sz="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95250" marB="95250" anchor="ctr"/>
                </a:tc>
                <a:tc>
                  <a:txBody>
                    <a:bodyPr/>
                    <a:lstStyle/>
                    <a:p>
                      <a:pPr marL="0" marR="0" algn="ctr">
                        <a:lnSpc>
                          <a:spcPct val="107000"/>
                        </a:lnSpc>
                        <a:spcBef>
                          <a:spcPts val="0"/>
                        </a:spcBef>
                        <a:spcAft>
                          <a:spcPts val="1200"/>
                        </a:spcAft>
                      </a:pPr>
                      <a:r>
                        <a:rPr lang="en-US" sz="900" b="1" kern="100" dirty="0">
                          <a:effectLst/>
                          <a:latin typeface="Calibri" panose="020F0502020204030204" pitchFamily="34" charset="0"/>
                          <a:ea typeface="Calibri" panose="020F0502020204030204" pitchFamily="34" charset="0"/>
                          <a:cs typeface="Times New Roman" panose="02020603050405020304" pitchFamily="18" charset="0"/>
                        </a:rPr>
                        <a:t>-</a:t>
                      </a:r>
                    </a:p>
                  </a:txBody>
                  <a:tcPr marL="95250" marR="95250" marT="95250" marB="95250" anchor="ctr"/>
                </a:tc>
                <a:tc>
                  <a:txBody>
                    <a:bodyPr/>
                    <a:lstStyle/>
                    <a:p>
                      <a:pPr marL="0" marR="0" algn="l">
                        <a:lnSpc>
                          <a:spcPct val="107000"/>
                        </a:lnSpc>
                        <a:spcBef>
                          <a:spcPts val="0"/>
                        </a:spcBef>
                        <a:spcAft>
                          <a:spcPts val="0"/>
                        </a:spcAft>
                      </a:pPr>
                      <a:r>
                        <a:rPr lang="en-US" sz="900" kern="0" dirty="0">
                          <a:effectLst/>
                        </a:rPr>
                        <a:t>Previous town planner reached out, but attempt failed.  Likely now must be owner-initiated. </a:t>
                      </a:r>
                      <a:endParaRPr lang="en-US" sz="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95250" marB="95250"/>
                </a:tc>
                <a:extLst>
                  <a:ext uri="{0D108BD9-81ED-4DB2-BD59-A6C34878D82A}">
                    <a16:rowId xmlns:a16="http://schemas.microsoft.com/office/drawing/2014/main" val="4250627265"/>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6"/>
          <p:cNvSpPr txBox="1">
            <a:spLocks noGrp="1"/>
          </p:cNvSpPr>
          <p:nvPr>
            <p:ph type="title"/>
          </p:nvPr>
        </p:nvSpPr>
        <p:spPr>
          <a:xfrm>
            <a:off x="311700" y="290851"/>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Farr Farm</a:t>
            </a:r>
            <a:endParaRPr/>
          </a:p>
        </p:txBody>
      </p:sp>
      <p:sp>
        <p:nvSpPr>
          <p:cNvPr id="81" name="Google Shape;81;p16"/>
          <p:cNvSpPr txBox="1">
            <a:spLocks noGrp="1"/>
          </p:cNvSpPr>
          <p:nvPr>
            <p:ph type="body" idx="1"/>
          </p:nvPr>
        </p:nvSpPr>
        <p:spPr>
          <a:xfrm>
            <a:off x="338175" y="863550"/>
            <a:ext cx="3823200" cy="3416400"/>
          </a:xfrm>
          <a:prstGeom prst="rect">
            <a:avLst/>
          </a:prstGeom>
        </p:spPr>
        <p:txBody>
          <a:bodyPr spcFirstLastPara="1" wrap="square" lIns="91425" tIns="91425" rIns="91425" bIns="91425" anchor="t" anchorCtr="0">
            <a:normAutofit/>
          </a:bodyPr>
          <a:lstStyle/>
          <a:p>
            <a:pPr marL="0" marR="0" indent="0">
              <a:spcBef>
                <a:spcPts val="0"/>
              </a:spcBef>
              <a:spcAft>
                <a:spcPts val="0"/>
              </a:spcAft>
              <a:buNone/>
            </a:pPr>
            <a:r>
              <a:rPr lang="en-US" sz="1400" dirty="0">
                <a:solidFill>
                  <a:srgbClr val="000000"/>
                </a:solidFill>
                <a:effectLst/>
                <a:latin typeface="Arial" panose="020B0604020202020204" pitchFamily="34" charset="0"/>
                <a:ea typeface="Times New Roman" panose="02020603050405020304" pitchFamily="18" charset="0"/>
              </a:rPr>
              <a:t>Details: </a:t>
            </a:r>
            <a:endParaRPr lang="en-US" sz="14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1400" dirty="0">
                <a:solidFill>
                  <a:srgbClr val="000000"/>
                </a:solidFill>
                <a:effectLst/>
                <a:latin typeface="Arial" panose="020B0604020202020204" pitchFamily="34" charset="0"/>
                <a:ea typeface="Times New Roman" panose="02020603050405020304" pitchFamily="18" charset="0"/>
              </a:rPr>
              <a:t>30A area of 300+A Farr property</a:t>
            </a:r>
            <a:endParaRPr lang="en-US" sz="14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1400" dirty="0">
                <a:solidFill>
                  <a:srgbClr val="000000"/>
                </a:solidFill>
                <a:effectLst/>
                <a:latin typeface="Arial" panose="020B0604020202020204" pitchFamily="34" charset="0"/>
                <a:ea typeface="Times New Roman" panose="02020603050405020304" pitchFamily="18" charset="0"/>
              </a:rPr>
              <a:t>Currently farmed, and contiguous to area of farmland in floodplain</a:t>
            </a:r>
            <a:endParaRPr lang="en-US" sz="1400" dirty="0">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None/>
            </a:pPr>
            <a:endParaRPr sz="1200" dirty="0">
              <a:solidFill>
                <a:srgbClr val="000000"/>
              </a:solidFill>
            </a:endParaRPr>
          </a:p>
        </p:txBody>
      </p:sp>
      <p:pic>
        <p:nvPicPr>
          <p:cNvPr id="84" name="Google Shape;84;p16"/>
          <p:cNvPicPr preferRelativeResize="0"/>
          <p:nvPr/>
        </p:nvPicPr>
        <p:blipFill>
          <a:blip r:embed="rId3">
            <a:alphaModFix/>
          </a:blip>
          <a:stretch>
            <a:fillRect/>
          </a:stretch>
        </p:blipFill>
        <p:spPr>
          <a:xfrm>
            <a:off x="929900" y="2384374"/>
            <a:ext cx="2492950" cy="2468275"/>
          </a:xfrm>
          <a:prstGeom prst="rect">
            <a:avLst/>
          </a:prstGeom>
          <a:noFill/>
          <a:ln>
            <a:noFill/>
          </a:ln>
        </p:spPr>
      </p:pic>
      <p:sp>
        <p:nvSpPr>
          <p:cNvPr id="85" name="Google Shape;85;p16"/>
          <p:cNvSpPr/>
          <p:nvPr/>
        </p:nvSpPr>
        <p:spPr>
          <a:xfrm>
            <a:off x="933450" y="2392261"/>
            <a:ext cx="2489400" cy="246235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2702" lvl="0" indent="0" algn="l" rtl="0">
              <a:spcBef>
                <a:spcPts val="0"/>
              </a:spcBef>
              <a:spcAft>
                <a:spcPts val="0"/>
              </a:spcAft>
              <a:buNone/>
            </a:pPr>
            <a:endParaRPr/>
          </a:p>
        </p:txBody>
      </p:sp>
      <p:graphicFrame>
        <p:nvGraphicFramePr>
          <p:cNvPr id="2" name="Table 1">
            <a:extLst>
              <a:ext uri="{FF2B5EF4-FFF2-40B4-BE49-F238E27FC236}">
                <a16:creationId xmlns:a16="http://schemas.microsoft.com/office/drawing/2014/main" id="{0BBC0A5A-A471-1BF0-D886-EB732B83DA81}"/>
              </a:ext>
            </a:extLst>
          </p:cNvPr>
          <p:cNvGraphicFramePr>
            <a:graphicFrameLocks noGrp="1"/>
          </p:cNvGraphicFramePr>
          <p:nvPr>
            <p:extLst>
              <p:ext uri="{D42A27DB-BD31-4B8C-83A1-F6EECF244321}">
                <p14:modId xmlns:p14="http://schemas.microsoft.com/office/powerpoint/2010/main" val="603087778"/>
              </p:ext>
            </p:extLst>
          </p:nvPr>
        </p:nvGraphicFramePr>
        <p:xfrm>
          <a:off x="4285700" y="384562"/>
          <a:ext cx="4546600" cy="4399043"/>
        </p:xfrm>
        <a:graphic>
          <a:graphicData uri="http://schemas.openxmlformats.org/drawingml/2006/table">
            <a:tbl>
              <a:tblPr firstCol="1" bandRow="1">
                <a:tableStyleId>{5C22544A-7EE6-4342-B048-85BDC9FD1C3A}</a:tableStyleId>
              </a:tblPr>
              <a:tblGrid>
                <a:gridCol w="1436626">
                  <a:extLst>
                    <a:ext uri="{9D8B030D-6E8A-4147-A177-3AD203B41FA5}">
                      <a16:colId xmlns:a16="http://schemas.microsoft.com/office/drawing/2014/main" val="2937325068"/>
                    </a:ext>
                  </a:extLst>
                </a:gridCol>
                <a:gridCol w="406462">
                  <a:extLst>
                    <a:ext uri="{9D8B030D-6E8A-4147-A177-3AD203B41FA5}">
                      <a16:colId xmlns:a16="http://schemas.microsoft.com/office/drawing/2014/main" val="734867938"/>
                    </a:ext>
                  </a:extLst>
                </a:gridCol>
                <a:gridCol w="2703512">
                  <a:extLst>
                    <a:ext uri="{9D8B030D-6E8A-4147-A177-3AD203B41FA5}">
                      <a16:colId xmlns:a16="http://schemas.microsoft.com/office/drawing/2014/main" val="381200691"/>
                    </a:ext>
                  </a:extLst>
                </a:gridCol>
              </a:tblGrid>
              <a:tr h="436563">
                <a:tc>
                  <a:txBody>
                    <a:bodyPr/>
                    <a:lstStyle/>
                    <a:p>
                      <a:pPr marL="0" marR="0" algn="l">
                        <a:lnSpc>
                          <a:spcPct val="107000"/>
                        </a:lnSpc>
                        <a:spcBef>
                          <a:spcPts val="0"/>
                        </a:spcBef>
                        <a:spcAft>
                          <a:spcPts val="0"/>
                        </a:spcAft>
                      </a:pPr>
                      <a:r>
                        <a:rPr lang="en-US" sz="900" kern="0" dirty="0">
                          <a:effectLst/>
                        </a:rPr>
                        <a:t>Contiguous to village</a:t>
                      </a:r>
                      <a:endParaRPr lang="en-US" sz="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95250" marB="95250" anchor="ctr"/>
                </a:tc>
                <a:tc>
                  <a:txBody>
                    <a:bodyPr/>
                    <a:lstStyle/>
                    <a:p>
                      <a:pPr marL="0" marR="0" algn="ctr">
                        <a:lnSpc>
                          <a:spcPct val="107000"/>
                        </a:lnSpc>
                        <a:spcBef>
                          <a:spcPts val="0"/>
                        </a:spcBef>
                        <a:spcAft>
                          <a:spcPts val="0"/>
                        </a:spcAft>
                      </a:pPr>
                      <a:r>
                        <a:rPr lang="en-US" sz="1400" b="1" i="0" u="none" strike="noStrike" kern="0" cap="none" dirty="0">
                          <a:solidFill>
                            <a:srgbClr val="00B050"/>
                          </a:solidFill>
                          <a:effectLst/>
                          <a:latin typeface="+mn-lt"/>
                          <a:ea typeface="+mn-ea"/>
                          <a:cs typeface="+mn-cs"/>
                          <a:sym typeface="Arial"/>
                        </a:rPr>
                        <a:t>+</a:t>
                      </a:r>
                      <a:endParaRPr lang="en-US"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95250" marB="95250" anchor="ctr"/>
                </a:tc>
                <a:tc>
                  <a:txBody>
                    <a:bodyPr/>
                    <a:lstStyle/>
                    <a:p>
                      <a:pPr marL="0" marR="0" algn="l">
                        <a:lnSpc>
                          <a:spcPct val="107000"/>
                        </a:lnSpc>
                        <a:spcBef>
                          <a:spcPts val="0"/>
                        </a:spcBef>
                        <a:spcAft>
                          <a:spcPts val="0"/>
                        </a:spcAft>
                      </a:pPr>
                      <a:r>
                        <a:rPr lang="en-US" sz="900" kern="0" dirty="0">
                          <a:effectLst/>
                        </a:rPr>
                        <a:t>south of village</a:t>
                      </a:r>
                      <a:endParaRPr lang="en-US" sz="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95250" marB="95250"/>
                </a:tc>
                <a:extLst>
                  <a:ext uri="{0D108BD9-81ED-4DB2-BD59-A6C34878D82A}">
                    <a16:rowId xmlns:a16="http://schemas.microsoft.com/office/drawing/2014/main" val="4024667237"/>
                  </a:ext>
                </a:extLst>
              </a:tr>
              <a:tr h="523643">
                <a:tc>
                  <a:txBody>
                    <a:bodyPr/>
                    <a:lstStyle/>
                    <a:p>
                      <a:pPr marL="0" marR="0" algn="l">
                        <a:lnSpc>
                          <a:spcPct val="107000"/>
                        </a:lnSpc>
                        <a:spcBef>
                          <a:spcPts val="0"/>
                        </a:spcBef>
                        <a:spcAft>
                          <a:spcPts val="1200"/>
                        </a:spcAft>
                      </a:pPr>
                      <a:r>
                        <a:rPr lang="en-US" sz="900" kern="0" dirty="0">
                          <a:effectLst/>
                        </a:rPr>
                        <a:t>Walkable/sidewalks</a:t>
                      </a:r>
                      <a:endParaRPr lang="en-US" sz="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95250" marB="95250" anchor="ctr"/>
                </a:tc>
                <a:tc>
                  <a:txBody>
                    <a:bodyPr/>
                    <a:lstStyle/>
                    <a:p>
                      <a:pPr marL="0" marR="0" algn="ctr">
                        <a:lnSpc>
                          <a:spcPct val="107000"/>
                        </a:lnSpc>
                        <a:spcBef>
                          <a:spcPts val="0"/>
                        </a:spcBef>
                        <a:spcAft>
                          <a:spcPts val="1200"/>
                        </a:spcAft>
                      </a:pPr>
                      <a:r>
                        <a:rPr lang="en-US" sz="1400" b="1" i="0" u="none" strike="noStrike" kern="0" cap="none" dirty="0">
                          <a:solidFill>
                            <a:srgbClr val="00B050"/>
                          </a:solidFill>
                          <a:effectLst/>
                          <a:latin typeface="+mn-lt"/>
                          <a:ea typeface="+mn-ea"/>
                          <a:cs typeface="+mn-cs"/>
                          <a:sym typeface="Arial"/>
                        </a:rPr>
                        <a:t>+</a:t>
                      </a:r>
                      <a:endParaRPr lang="en-US"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95250" marB="95250" anchor="ctr"/>
                </a:tc>
                <a:tc>
                  <a:txBody>
                    <a:bodyPr/>
                    <a:lstStyle/>
                    <a:p>
                      <a:pPr marL="0" marR="0" algn="l">
                        <a:lnSpc>
                          <a:spcPct val="107000"/>
                        </a:lnSpc>
                        <a:spcBef>
                          <a:spcPts val="0"/>
                        </a:spcBef>
                        <a:spcAft>
                          <a:spcPts val="0"/>
                        </a:spcAft>
                      </a:pPr>
                      <a:r>
                        <a:rPr lang="en-US" sz="900" kern="0" dirty="0">
                          <a:effectLst/>
                        </a:rPr>
                        <a:t>investment required, but could be extended from existing sidewalk</a:t>
                      </a:r>
                      <a:endParaRPr lang="en-US" sz="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95250" marB="95250"/>
                </a:tc>
                <a:extLst>
                  <a:ext uri="{0D108BD9-81ED-4DB2-BD59-A6C34878D82A}">
                    <a16:rowId xmlns:a16="http://schemas.microsoft.com/office/drawing/2014/main" val="4161850536"/>
                  </a:ext>
                </a:extLst>
              </a:tr>
              <a:tr h="523643">
                <a:tc>
                  <a:txBody>
                    <a:bodyPr/>
                    <a:lstStyle/>
                    <a:p>
                      <a:pPr marL="0" marR="0" algn="l">
                        <a:lnSpc>
                          <a:spcPct val="107000"/>
                        </a:lnSpc>
                        <a:spcBef>
                          <a:spcPts val="0"/>
                        </a:spcBef>
                        <a:spcAft>
                          <a:spcPts val="1200"/>
                        </a:spcAft>
                      </a:pPr>
                      <a:r>
                        <a:rPr lang="en-US" sz="900" kern="0" dirty="0">
                          <a:effectLst/>
                        </a:rPr>
                        <a:t>Water/sewer</a:t>
                      </a:r>
                      <a:endParaRPr lang="en-US" sz="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95250" marB="95250" anchor="ctr"/>
                </a:tc>
                <a:tc>
                  <a:txBody>
                    <a:bodyPr/>
                    <a:lstStyle/>
                    <a:p>
                      <a:pPr marL="0" marR="0" algn="ctr">
                        <a:lnSpc>
                          <a:spcPct val="107000"/>
                        </a:lnSpc>
                        <a:spcBef>
                          <a:spcPts val="0"/>
                        </a:spcBef>
                        <a:spcAft>
                          <a:spcPts val="1200"/>
                        </a:spcAft>
                      </a:pPr>
                      <a:r>
                        <a:rPr lang="en-US" sz="1400" b="1" i="0" u="none" strike="noStrike" kern="0" cap="none" dirty="0">
                          <a:solidFill>
                            <a:srgbClr val="00B050"/>
                          </a:solidFill>
                          <a:effectLst/>
                          <a:latin typeface="+mn-lt"/>
                          <a:ea typeface="+mn-ea"/>
                          <a:cs typeface="+mn-cs"/>
                          <a:sym typeface="Arial"/>
                        </a:rPr>
                        <a:t>+</a:t>
                      </a:r>
                      <a:endParaRPr lang="en-US"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95250" marB="95250" anchor="ctr"/>
                </a:tc>
                <a:tc>
                  <a:txBody>
                    <a:bodyPr/>
                    <a:lstStyle/>
                    <a:p>
                      <a:pPr marL="0" marR="0" algn="l">
                        <a:lnSpc>
                          <a:spcPct val="107000"/>
                        </a:lnSpc>
                        <a:spcBef>
                          <a:spcPts val="0"/>
                        </a:spcBef>
                        <a:spcAft>
                          <a:spcPts val="0"/>
                        </a:spcAft>
                      </a:pPr>
                      <a:r>
                        <a:rPr lang="en-US" sz="900" kern="0" dirty="0">
                          <a:effectLst/>
                        </a:rPr>
                        <a:t>investment required, but could be extended from existing service area</a:t>
                      </a:r>
                      <a:endParaRPr lang="en-US" sz="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95250" marB="95250"/>
                </a:tc>
                <a:extLst>
                  <a:ext uri="{0D108BD9-81ED-4DB2-BD59-A6C34878D82A}">
                    <a16:rowId xmlns:a16="http://schemas.microsoft.com/office/drawing/2014/main" val="2369189349"/>
                  </a:ext>
                </a:extLst>
              </a:tr>
              <a:tr h="649883">
                <a:tc>
                  <a:txBody>
                    <a:bodyPr/>
                    <a:lstStyle/>
                    <a:p>
                      <a:pPr marL="0" marR="0" algn="l">
                        <a:lnSpc>
                          <a:spcPct val="107000"/>
                        </a:lnSpc>
                        <a:spcBef>
                          <a:spcPts val="0"/>
                        </a:spcBef>
                        <a:spcAft>
                          <a:spcPts val="1200"/>
                        </a:spcAft>
                      </a:pPr>
                      <a:r>
                        <a:rPr lang="en-US" sz="900" kern="0" dirty="0">
                          <a:effectLst/>
                        </a:rPr>
                        <a:t>Zoning allowance</a:t>
                      </a:r>
                      <a:endParaRPr lang="en-US" sz="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95250" marB="95250" anchor="ctr"/>
                </a:tc>
                <a:tc>
                  <a:txBody>
                    <a:bodyPr/>
                    <a:lstStyle/>
                    <a:p>
                      <a:pPr marL="0" marR="0" algn="ctr">
                        <a:lnSpc>
                          <a:spcPct val="107000"/>
                        </a:lnSpc>
                        <a:spcBef>
                          <a:spcPts val="0"/>
                        </a:spcBef>
                        <a:spcAft>
                          <a:spcPts val="1200"/>
                        </a:spcAft>
                      </a:pPr>
                      <a:r>
                        <a:rPr lang="en-US" sz="900" b="1" kern="0" dirty="0">
                          <a:solidFill>
                            <a:srgbClr val="FF0000"/>
                          </a:solidFill>
                          <a:effectLst/>
                        </a:rPr>
                        <a:t>X</a:t>
                      </a:r>
                      <a:endParaRPr lang="en-US" sz="9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95250" marB="95250" anchor="ctr"/>
                </a:tc>
                <a:tc>
                  <a:txBody>
                    <a:bodyPr/>
                    <a:lstStyle/>
                    <a:p>
                      <a:pPr marL="0" marR="0" algn="l">
                        <a:lnSpc>
                          <a:spcPct val="107000"/>
                        </a:lnSpc>
                        <a:spcBef>
                          <a:spcPts val="0"/>
                        </a:spcBef>
                        <a:spcAft>
                          <a:spcPts val="0"/>
                        </a:spcAft>
                      </a:pPr>
                      <a:r>
                        <a:rPr lang="en-US" sz="900" kern="0" dirty="0">
                          <a:effectLst/>
                        </a:rPr>
                        <a:t>current zoning 1 U/A.  Rezoning of property would be needed with increased density and uses change</a:t>
                      </a:r>
                      <a:endParaRPr lang="en-US" sz="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95250" marB="95250"/>
                </a:tc>
                <a:extLst>
                  <a:ext uri="{0D108BD9-81ED-4DB2-BD59-A6C34878D82A}">
                    <a16:rowId xmlns:a16="http://schemas.microsoft.com/office/drawing/2014/main" val="3776723180"/>
                  </a:ext>
                </a:extLst>
              </a:tr>
              <a:tr h="807714">
                <a:tc>
                  <a:txBody>
                    <a:bodyPr/>
                    <a:lstStyle/>
                    <a:p>
                      <a:pPr marL="0" marR="0" algn="l">
                        <a:lnSpc>
                          <a:spcPct val="107000"/>
                        </a:lnSpc>
                        <a:spcBef>
                          <a:spcPts val="0"/>
                        </a:spcBef>
                        <a:spcAft>
                          <a:spcPts val="1200"/>
                        </a:spcAft>
                      </a:pPr>
                      <a:r>
                        <a:rPr lang="en-US" sz="900" kern="0" dirty="0">
                          <a:effectLst/>
                        </a:rPr>
                        <a:t>Owner Interest</a:t>
                      </a:r>
                      <a:endParaRPr lang="en-US" sz="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95250" marB="95250" anchor="ctr"/>
                </a:tc>
                <a:tc>
                  <a:txBody>
                    <a:bodyPr/>
                    <a:lstStyle/>
                    <a:p>
                      <a:pPr marL="0" marR="0" algn="ctr">
                        <a:lnSpc>
                          <a:spcPct val="107000"/>
                        </a:lnSpc>
                        <a:spcBef>
                          <a:spcPts val="0"/>
                        </a:spcBef>
                        <a:spcAft>
                          <a:spcPts val="1200"/>
                        </a:spcAft>
                      </a:pPr>
                      <a:r>
                        <a:rPr lang="en-US" sz="900" b="1" kern="0" dirty="0">
                          <a:solidFill>
                            <a:srgbClr val="FF0000"/>
                          </a:solidFill>
                          <a:effectLst/>
                        </a:rPr>
                        <a:t>X</a:t>
                      </a:r>
                      <a:endParaRPr lang="en-US" sz="9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95250" marB="95250" anchor="ctr"/>
                </a:tc>
                <a:tc>
                  <a:txBody>
                    <a:bodyPr/>
                    <a:lstStyle/>
                    <a:p>
                      <a:pPr marL="0" marR="0" algn="l">
                        <a:lnSpc>
                          <a:spcPct val="107000"/>
                        </a:lnSpc>
                        <a:spcBef>
                          <a:spcPts val="0"/>
                        </a:spcBef>
                        <a:spcAft>
                          <a:spcPts val="0"/>
                        </a:spcAft>
                      </a:pPr>
                      <a:r>
                        <a:rPr lang="en-US" sz="900" kern="0" dirty="0">
                          <a:effectLst/>
                        </a:rPr>
                        <a:t>no current interest in development, may be interested in more on-farm business opportunities or master planning for deep future</a:t>
                      </a:r>
                      <a:endParaRPr lang="en-US" sz="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95250" marB="95250"/>
                </a:tc>
                <a:extLst>
                  <a:ext uri="{0D108BD9-81ED-4DB2-BD59-A6C34878D82A}">
                    <a16:rowId xmlns:a16="http://schemas.microsoft.com/office/drawing/2014/main" val="1637085676"/>
                  </a:ext>
                </a:extLst>
              </a:tr>
              <a:tr h="492053">
                <a:tc>
                  <a:txBody>
                    <a:bodyPr/>
                    <a:lstStyle/>
                    <a:p>
                      <a:pPr marL="0" marR="0" algn="l">
                        <a:lnSpc>
                          <a:spcPct val="107000"/>
                        </a:lnSpc>
                        <a:spcBef>
                          <a:spcPts val="0"/>
                        </a:spcBef>
                        <a:spcAft>
                          <a:spcPts val="1200"/>
                        </a:spcAft>
                      </a:pPr>
                      <a:r>
                        <a:rPr lang="en-US" sz="900" kern="0" dirty="0">
                          <a:effectLst/>
                        </a:rPr>
                        <a:t>Neighborhood support</a:t>
                      </a:r>
                      <a:endParaRPr lang="en-US" sz="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95250" marB="95250" anchor="ctr"/>
                </a:tc>
                <a:tc>
                  <a:txBody>
                    <a:bodyPr/>
                    <a:lstStyle/>
                    <a:p>
                      <a:pPr marL="0" marR="0" algn="ctr">
                        <a:lnSpc>
                          <a:spcPct val="107000"/>
                        </a:lnSpc>
                        <a:spcBef>
                          <a:spcPts val="0"/>
                        </a:spcBef>
                        <a:spcAft>
                          <a:spcPts val="1200"/>
                        </a:spcAft>
                      </a:pPr>
                      <a:r>
                        <a:rPr lang="en-US" sz="900" b="1" kern="100" dirty="0">
                          <a:effectLst/>
                          <a:latin typeface="Calibri" panose="020F0502020204030204" pitchFamily="34" charset="0"/>
                          <a:ea typeface="Calibri" panose="020F0502020204030204" pitchFamily="34" charset="0"/>
                          <a:cs typeface="Times New Roman" panose="02020603050405020304" pitchFamily="18" charset="0"/>
                        </a:rPr>
                        <a:t>-</a:t>
                      </a:r>
                    </a:p>
                  </a:txBody>
                  <a:tcPr marL="95250" marR="95250" marT="95250" marB="95250" anchor="ctr"/>
                </a:tc>
                <a:tc>
                  <a:txBody>
                    <a:bodyPr/>
                    <a:lstStyle/>
                    <a:p>
                      <a:pPr marL="0" marR="0" algn="l">
                        <a:lnSpc>
                          <a:spcPct val="107000"/>
                        </a:lnSpc>
                        <a:spcBef>
                          <a:spcPts val="0"/>
                        </a:spcBef>
                        <a:spcAft>
                          <a:spcPts val="0"/>
                        </a:spcAft>
                      </a:pPr>
                      <a:r>
                        <a:rPr lang="en-US" sz="900" kern="0" dirty="0">
                          <a:effectLst/>
                        </a:rPr>
                        <a:t>unknown – many in village enjoy walkable local farm</a:t>
                      </a:r>
                      <a:endParaRPr lang="en-US" sz="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95250" marB="95250"/>
                </a:tc>
                <a:extLst>
                  <a:ext uri="{0D108BD9-81ED-4DB2-BD59-A6C34878D82A}">
                    <a16:rowId xmlns:a16="http://schemas.microsoft.com/office/drawing/2014/main" val="2093711668"/>
                  </a:ext>
                </a:extLst>
              </a:tr>
              <a:tr h="965544">
                <a:tc>
                  <a:txBody>
                    <a:bodyPr/>
                    <a:lstStyle/>
                    <a:p>
                      <a:pPr marL="0" marR="0" algn="l">
                        <a:lnSpc>
                          <a:spcPct val="107000"/>
                        </a:lnSpc>
                        <a:spcBef>
                          <a:spcPts val="0"/>
                        </a:spcBef>
                        <a:spcAft>
                          <a:spcPts val="1200"/>
                        </a:spcAft>
                      </a:pPr>
                      <a:r>
                        <a:rPr lang="en-US" sz="900" kern="0" dirty="0">
                          <a:effectLst/>
                        </a:rPr>
                        <a:t>Next steps</a:t>
                      </a:r>
                      <a:endParaRPr lang="en-US" sz="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95250" marB="95250" anchor="ctr"/>
                </a:tc>
                <a:tc>
                  <a:txBody>
                    <a:bodyPr/>
                    <a:lstStyle/>
                    <a:p>
                      <a:pPr marL="0" marR="0" algn="ctr">
                        <a:lnSpc>
                          <a:spcPct val="107000"/>
                        </a:lnSpc>
                        <a:spcBef>
                          <a:spcPts val="0"/>
                        </a:spcBef>
                        <a:spcAft>
                          <a:spcPts val="1200"/>
                        </a:spcAft>
                      </a:pPr>
                      <a:r>
                        <a:rPr lang="en-US" sz="900" b="1" kern="100" dirty="0">
                          <a:effectLst/>
                          <a:latin typeface="Calibri" panose="020F0502020204030204" pitchFamily="34" charset="0"/>
                          <a:ea typeface="Calibri" panose="020F0502020204030204" pitchFamily="34" charset="0"/>
                          <a:cs typeface="Times New Roman" panose="02020603050405020304" pitchFamily="18" charset="0"/>
                        </a:rPr>
                        <a:t>-</a:t>
                      </a:r>
                    </a:p>
                  </a:txBody>
                  <a:tcPr marL="95250" marR="95250" marT="95250" marB="95250" anchor="ctr"/>
                </a:tc>
                <a:tc>
                  <a:txBody>
                    <a:bodyPr/>
                    <a:lstStyle/>
                    <a:p>
                      <a:pPr marL="0" marR="0" algn="l">
                        <a:lnSpc>
                          <a:spcPct val="107000"/>
                        </a:lnSpc>
                        <a:spcBef>
                          <a:spcPts val="0"/>
                        </a:spcBef>
                        <a:spcAft>
                          <a:spcPts val="0"/>
                        </a:spcAft>
                      </a:pPr>
                      <a:r>
                        <a:rPr lang="en-US" sz="900" kern="0" dirty="0">
                          <a:effectLst/>
                        </a:rPr>
                        <a:t>more formal engagement with owners and significant research would be needed if any interest is shown.  Owners currently are invested in continuing to farm.</a:t>
                      </a:r>
                      <a:endParaRPr lang="en-US" sz="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95250" marB="95250"/>
                </a:tc>
                <a:extLst>
                  <a:ext uri="{0D108BD9-81ED-4DB2-BD59-A6C34878D82A}">
                    <a16:rowId xmlns:a16="http://schemas.microsoft.com/office/drawing/2014/main" val="3683176218"/>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Browns Court</a:t>
            </a:r>
            <a:endParaRPr dirty="0"/>
          </a:p>
        </p:txBody>
      </p:sp>
      <p:sp>
        <p:nvSpPr>
          <p:cNvPr id="91" name="Google Shape;91;p17"/>
          <p:cNvSpPr txBox="1">
            <a:spLocks noGrp="1"/>
          </p:cNvSpPr>
          <p:nvPr>
            <p:ph type="body" idx="1"/>
          </p:nvPr>
        </p:nvSpPr>
        <p:spPr>
          <a:xfrm>
            <a:off x="249725" y="1017725"/>
            <a:ext cx="38232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400" dirty="0">
                <a:solidFill>
                  <a:srgbClr val="000000"/>
                </a:solidFill>
              </a:rPr>
              <a:t>Details: </a:t>
            </a:r>
            <a:endParaRPr lang="en-US" sz="1400" dirty="0">
              <a:solidFill>
                <a:srgbClr val="000000"/>
              </a:solidFill>
            </a:endParaRPr>
          </a:p>
          <a:p>
            <a:pPr marL="412750" lvl="0" indent="-285750" algn="l" rtl="0">
              <a:lnSpc>
                <a:spcPct val="100000"/>
              </a:lnSpc>
              <a:spcBef>
                <a:spcPts val="1200"/>
              </a:spcBef>
              <a:spcAft>
                <a:spcPts val="0"/>
              </a:spcAft>
              <a:buSzPts val="1600"/>
              <a:buFont typeface="Arial" panose="020B0604020202020204" pitchFamily="34" charset="0"/>
              <a:buChar char="•"/>
            </a:pPr>
            <a:r>
              <a:rPr lang="en-US" sz="1400" dirty="0">
                <a:solidFill>
                  <a:srgbClr val="000000"/>
                </a:solidFill>
              </a:rPr>
              <a:t>4 acre parcel </a:t>
            </a:r>
          </a:p>
          <a:p>
            <a:pPr marL="412750" lvl="0" indent="-285750" algn="l" rtl="0">
              <a:lnSpc>
                <a:spcPct val="100000"/>
              </a:lnSpc>
              <a:spcBef>
                <a:spcPts val="1200"/>
              </a:spcBef>
              <a:spcAft>
                <a:spcPts val="0"/>
              </a:spcAft>
              <a:buSzPts val="1600"/>
              <a:buFont typeface="Arial" panose="020B0604020202020204" pitchFamily="34" charset="0"/>
              <a:buChar char="•"/>
            </a:pPr>
            <a:r>
              <a:rPr lang="en" sz="1400" dirty="0">
                <a:solidFill>
                  <a:srgbClr val="000000"/>
                </a:solidFill>
              </a:rPr>
              <a:t>Town owned land, currently a park/field</a:t>
            </a:r>
            <a:endParaRPr sz="1400" dirty="0">
              <a:solidFill>
                <a:srgbClr val="000000"/>
              </a:solidFill>
            </a:endParaRPr>
          </a:p>
        </p:txBody>
      </p:sp>
      <p:pic>
        <p:nvPicPr>
          <p:cNvPr id="94" name="Google Shape;94;p17"/>
          <p:cNvPicPr preferRelativeResize="0"/>
          <p:nvPr/>
        </p:nvPicPr>
        <p:blipFill>
          <a:blip r:embed="rId3">
            <a:alphaModFix/>
          </a:blip>
          <a:stretch>
            <a:fillRect/>
          </a:stretch>
        </p:blipFill>
        <p:spPr>
          <a:xfrm>
            <a:off x="921475" y="2468962"/>
            <a:ext cx="2505225" cy="2154475"/>
          </a:xfrm>
          <a:prstGeom prst="rect">
            <a:avLst/>
          </a:prstGeom>
          <a:noFill/>
          <a:ln>
            <a:noFill/>
          </a:ln>
        </p:spPr>
      </p:pic>
      <p:sp>
        <p:nvSpPr>
          <p:cNvPr id="95" name="Google Shape;95;p17"/>
          <p:cNvSpPr/>
          <p:nvPr/>
        </p:nvSpPr>
        <p:spPr>
          <a:xfrm>
            <a:off x="921474" y="2468962"/>
            <a:ext cx="2505225" cy="2154475"/>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2702" lvl="0" indent="0" algn="l" rtl="0">
              <a:spcBef>
                <a:spcPts val="0"/>
              </a:spcBef>
              <a:spcAft>
                <a:spcPts val="0"/>
              </a:spcAft>
              <a:buNone/>
            </a:pPr>
            <a:endParaRPr/>
          </a:p>
        </p:txBody>
      </p:sp>
      <p:graphicFrame>
        <p:nvGraphicFramePr>
          <p:cNvPr id="2" name="Table 1">
            <a:extLst>
              <a:ext uri="{FF2B5EF4-FFF2-40B4-BE49-F238E27FC236}">
                <a16:creationId xmlns:a16="http://schemas.microsoft.com/office/drawing/2014/main" id="{B442BF43-6601-A7EE-6EB9-CCD027F7A8A9}"/>
              </a:ext>
            </a:extLst>
          </p:cNvPr>
          <p:cNvGraphicFramePr>
            <a:graphicFrameLocks noGrp="1"/>
          </p:cNvGraphicFramePr>
          <p:nvPr>
            <p:extLst>
              <p:ext uri="{D42A27DB-BD31-4B8C-83A1-F6EECF244321}">
                <p14:modId xmlns:p14="http://schemas.microsoft.com/office/powerpoint/2010/main" val="2833204874"/>
              </p:ext>
            </p:extLst>
          </p:nvPr>
        </p:nvGraphicFramePr>
        <p:xfrm>
          <a:off x="4408031" y="206780"/>
          <a:ext cx="4350207" cy="4669087"/>
        </p:xfrm>
        <a:graphic>
          <a:graphicData uri="http://schemas.openxmlformats.org/drawingml/2006/table">
            <a:tbl>
              <a:tblPr firstCol="1" bandRow="1">
                <a:tableStyleId>{5C22544A-7EE6-4342-B048-85BDC9FD1C3A}</a:tableStyleId>
              </a:tblPr>
              <a:tblGrid>
                <a:gridCol w="1478419">
                  <a:extLst>
                    <a:ext uri="{9D8B030D-6E8A-4147-A177-3AD203B41FA5}">
                      <a16:colId xmlns:a16="http://schemas.microsoft.com/office/drawing/2014/main" val="3406560646"/>
                    </a:ext>
                  </a:extLst>
                </a:gridCol>
                <a:gridCol w="364331">
                  <a:extLst>
                    <a:ext uri="{9D8B030D-6E8A-4147-A177-3AD203B41FA5}">
                      <a16:colId xmlns:a16="http://schemas.microsoft.com/office/drawing/2014/main" val="3252530369"/>
                    </a:ext>
                  </a:extLst>
                </a:gridCol>
                <a:gridCol w="2507457">
                  <a:extLst>
                    <a:ext uri="{9D8B030D-6E8A-4147-A177-3AD203B41FA5}">
                      <a16:colId xmlns:a16="http://schemas.microsoft.com/office/drawing/2014/main" val="2878579332"/>
                    </a:ext>
                  </a:extLst>
                </a:gridCol>
              </a:tblGrid>
              <a:tr h="307551">
                <a:tc>
                  <a:txBody>
                    <a:bodyPr/>
                    <a:lstStyle/>
                    <a:p>
                      <a:pPr marL="0" marR="0" algn="l">
                        <a:lnSpc>
                          <a:spcPct val="107000"/>
                        </a:lnSpc>
                        <a:spcBef>
                          <a:spcPts val="0"/>
                        </a:spcBef>
                        <a:spcAft>
                          <a:spcPts val="0"/>
                        </a:spcAft>
                      </a:pPr>
                      <a:r>
                        <a:rPr lang="en-US" sz="900" kern="0" dirty="0">
                          <a:effectLst/>
                        </a:rPr>
                        <a:t> </a:t>
                      </a:r>
                      <a:r>
                        <a:rPr lang="en-US" sz="900" b="1" i="0" u="none" strike="noStrike" kern="0" cap="none" dirty="0">
                          <a:solidFill>
                            <a:schemeClr val="lt1"/>
                          </a:solidFill>
                          <a:effectLst/>
                          <a:latin typeface="+mn-lt"/>
                          <a:ea typeface="+mn-ea"/>
                          <a:cs typeface="+mn-cs"/>
                          <a:sym typeface="Arial"/>
                        </a:rPr>
                        <a:t>Contiguous to village</a:t>
                      </a:r>
                    </a:p>
                  </a:txBody>
                  <a:tcPr marL="80050" marR="80050" marT="80050" marB="80050" anchor="ctr"/>
                </a:tc>
                <a:tc>
                  <a:txBody>
                    <a:bodyPr/>
                    <a:lstStyle/>
                    <a:p>
                      <a:pPr marL="0" marR="0" algn="ctr">
                        <a:lnSpc>
                          <a:spcPct val="107000"/>
                        </a:lnSpc>
                        <a:spcBef>
                          <a:spcPts val="0"/>
                        </a:spcBef>
                        <a:spcAft>
                          <a:spcPts val="0"/>
                        </a:spcAft>
                      </a:pPr>
                      <a:r>
                        <a:rPr lang="en-US" sz="1400" b="1" i="0" u="none" strike="noStrike" kern="0" cap="none" dirty="0">
                          <a:solidFill>
                            <a:srgbClr val="00B050"/>
                          </a:solidFill>
                          <a:effectLst/>
                          <a:latin typeface="+mn-lt"/>
                          <a:ea typeface="+mn-ea"/>
                          <a:cs typeface="+mn-cs"/>
                          <a:sym typeface="Arial"/>
                        </a:rPr>
                        <a:t>+</a:t>
                      </a:r>
                      <a:r>
                        <a:rPr lang="en-US" sz="1400" b="1" kern="0" dirty="0">
                          <a:effectLst/>
                        </a:rPr>
                        <a:t> </a:t>
                      </a:r>
                      <a:endParaRPr lang="en-US" sz="1400" b="1" i="0" u="none" strike="noStrike" kern="0" cap="none" dirty="0">
                        <a:solidFill>
                          <a:schemeClr val="lt1"/>
                        </a:solidFill>
                        <a:effectLst/>
                        <a:latin typeface="+mn-lt"/>
                        <a:ea typeface="+mn-ea"/>
                        <a:cs typeface="+mn-cs"/>
                        <a:sym typeface="Arial"/>
                      </a:endParaRPr>
                    </a:p>
                  </a:txBody>
                  <a:tcPr marL="80050" marR="80050" marT="80050" marB="80050" anchor="ctr"/>
                </a:tc>
                <a:tc>
                  <a:txBody>
                    <a:bodyPr/>
                    <a:lstStyle/>
                    <a:p>
                      <a:pPr marL="0" marR="0" algn="l">
                        <a:lnSpc>
                          <a:spcPct val="107000"/>
                        </a:lnSpc>
                        <a:spcBef>
                          <a:spcPts val="0"/>
                        </a:spcBef>
                        <a:spcAft>
                          <a:spcPts val="0"/>
                        </a:spcAft>
                      </a:pPr>
                      <a:r>
                        <a:rPr lang="en-US" sz="900" kern="0" dirty="0">
                          <a:effectLst/>
                        </a:rPr>
                        <a:t>within village</a:t>
                      </a:r>
                      <a:endParaRPr lang="en-US" sz="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80050" marR="80050" marT="80050" marB="80050"/>
                </a:tc>
                <a:extLst>
                  <a:ext uri="{0D108BD9-81ED-4DB2-BD59-A6C34878D82A}">
                    <a16:rowId xmlns:a16="http://schemas.microsoft.com/office/drawing/2014/main" val="3374768915"/>
                  </a:ext>
                </a:extLst>
              </a:tr>
              <a:tr h="467995">
                <a:tc>
                  <a:txBody>
                    <a:bodyPr/>
                    <a:lstStyle/>
                    <a:p>
                      <a:pPr marL="0" marR="0" algn="l">
                        <a:lnSpc>
                          <a:spcPct val="107000"/>
                        </a:lnSpc>
                        <a:spcBef>
                          <a:spcPts val="0"/>
                        </a:spcBef>
                        <a:spcAft>
                          <a:spcPts val="1200"/>
                        </a:spcAft>
                      </a:pPr>
                      <a:r>
                        <a:rPr lang="en-US" sz="900" kern="0" dirty="0">
                          <a:effectLst/>
                        </a:rPr>
                        <a:t>Walkable/sidewalks</a:t>
                      </a:r>
                      <a:endParaRPr lang="en-US" sz="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80050" marR="80050" marT="80050" marB="80050" anchor="ctr"/>
                </a:tc>
                <a:tc>
                  <a:txBody>
                    <a:bodyPr/>
                    <a:lstStyle/>
                    <a:p>
                      <a:pPr marL="0" marR="0" algn="ctr">
                        <a:lnSpc>
                          <a:spcPct val="107000"/>
                        </a:lnSpc>
                        <a:spcBef>
                          <a:spcPts val="0"/>
                        </a:spcBef>
                        <a:spcAft>
                          <a:spcPts val="1200"/>
                        </a:spcAft>
                      </a:pPr>
                      <a:r>
                        <a:rPr lang="en-US" sz="1400" b="1" i="0" u="none" strike="noStrike" kern="0" cap="none" dirty="0">
                          <a:solidFill>
                            <a:srgbClr val="00B050"/>
                          </a:solidFill>
                          <a:effectLst/>
                          <a:latin typeface="+mn-lt"/>
                          <a:ea typeface="+mn-ea"/>
                          <a:cs typeface="+mn-cs"/>
                          <a:sym typeface="Arial"/>
                        </a:rPr>
                        <a:t>+</a:t>
                      </a:r>
                      <a:r>
                        <a:rPr lang="en-US" sz="1400" b="1" kern="0" dirty="0">
                          <a:effectLst/>
                        </a:rPr>
                        <a:t> </a:t>
                      </a:r>
                      <a:endParaRPr lang="en-US"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80050" marR="80050" marT="80050" marB="80050" anchor="ctr"/>
                </a:tc>
                <a:tc>
                  <a:txBody>
                    <a:bodyPr/>
                    <a:lstStyle/>
                    <a:p>
                      <a:pPr marL="0" marR="0" algn="l">
                        <a:lnSpc>
                          <a:spcPct val="107000"/>
                        </a:lnSpc>
                        <a:spcBef>
                          <a:spcPts val="0"/>
                        </a:spcBef>
                        <a:spcAft>
                          <a:spcPts val="0"/>
                        </a:spcAft>
                      </a:pPr>
                      <a:r>
                        <a:rPr lang="en-US" sz="900" kern="0" dirty="0">
                          <a:effectLst/>
                        </a:rPr>
                        <a:t>investment required, could be extended from existing</a:t>
                      </a:r>
                      <a:endParaRPr lang="en-US" sz="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80050" marR="80050" marT="80050" marB="80050"/>
                </a:tc>
                <a:extLst>
                  <a:ext uri="{0D108BD9-81ED-4DB2-BD59-A6C34878D82A}">
                    <a16:rowId xmlns:a16="http://schemas.microsoft.com/office/drawing/2014/main" val="245964892"/>
                  </a:ext>
                </a:extLst>
              </a:tr>
              <a:tr h="467995">
                <a:tc>
                  <a:txBody>
                    <a:bodyPr/>
                    <a:lstStyle/>
                    <a:p>
                      <a:pPr marL="0" marR="0" algn="l">
                        <a:lnSpc>
                          <a:spcPct val="107000"/>
                        </a:lnSpc>
                        <a:spcBef>
                          <a:spcPts val="0"/>
                        </a:spcBef>
                        <a:spcAft>
                          <a:spcPts val="1200"/>
                        </a:spcAft>
                      </a:pPr>
                      <a:r>
                        <a:rPr lang="en-US" sz="900" kern="0" dirty="0">
                          <a:effectLst/>
                        </a:rPr>
                        <a:t>Water/sewer</a:t>
                      </a:r>
                      <a:endParaRPr lang="en-US" sz="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80050" marR="80050" marT="80050" marB="80050" anchor="ctr"/>
                </a:tc>
                <a:tc>
                  <a:txBody>
                    <a:bodyPr/>
                    <a:lstStyle/>
                    <a:p>
                      <a:pPr marL="0" marR="0" algn="ctr">
                        <a:lnSpc>
                          <a:spcPct val="107000"/>
                        </a:lnSpc>
                        <a:spcBef>
                          <a:spcPts val="0"/>
                        </a:spcBef>
                        <a:spcAft>
                          <a:spcPts val="1200"/>
                        </a:spcAft>
                      </a:pPr>
                      <a:r>
                        <a:rPr lang="en-US" sz="1400" b="1" i="0" u="none" strike="noStrike" kern="0" cap="none" dirty="0">
                          <a:solidFill>
                            <a:srgbClr val="00B050"/>
                          </a:solidFill>
                          <a:effectLst/>
                          <a:latin typeface="+mn-lt"/>
                          <a:ea typeface="+mn-ea"/>
                          <a:cs typeface="+mn-cs"/>
                          <a:sym typeface="Arial"/>
                        </a:rPr>
                        <a:t>+</a:t>
                      </a:r>
                      <a:r>
                        <a:rPr lang="en-US" sz="1400" b="1" kern="0" dirty="0">
                          <a:effectLst/>
                        </a:rPr>
                        <a:t> </a:t>
                      </a:r>
                      <a:endParaRPr lang="en-US"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80050" marR="80050" marT="80050" marB="80050" anchor="ctr"/>
                </a:tc>
                <a:tc>
                  <a:txBody>
                    <a:bodyPr/>
                    <a:lstStyle/>
                    <a:p>
                      <a:pPr marL="0" marR="0" algn="l">
                        <a:lnSpc>
                          <a:spcPct val="107000"/>
                        </a:lnSpc>
                        <a:spcBef>
                          <a:spcPts val="0"/>
                        </a:spcBef>
                        <a:spcAft>
                          <a:spcPts val="0"/>
                        </a:spcAft>
                      </a:pPr>
                      <a:r>
                        <a:rPr lang="en-US" sz="900" kern="0" dirty="0">
                          <a:effectLst/>
                        </a:rPr>
                        <a:t>investment, but could be extended from existing</a:t>
                      </a:r>
                      <a:endParaRPr lang="en-US" sz="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80050" marR="80050" marT="80050" marB="80050"/>
                </a:tc>
                <a:extLst>
                  <a:ext uri="{0D108BD9-81ED-4DB2-BD59-A6C34878D82A}">
                    <a16:rowId xmlns:a16="http://schemas.microsoft.com/office/drawing/2014/main" val="2082074112"/>
                  </a:ext>
                </a:extLst>
              </a:tr>
              <a:tr h="774851">
                <a:tc>
                  <a:txBody>
                    <a:bodyPr/>
                    <a:lstStyle/>
                    <a:p>
                      <a:pPr marL="0" marR="0" algn="l">
                        <a:lnSpc>
                          <a:spcPct val="107000"/>
                        </a:lnSpc>
                        <a:spcBef>
                          <a:spcPts val="0"/>
                        </a:spcBef>
                        <a:spcAft>
                          <a:spcPts val="1200"/>
                        </a:spcAft>
                      </a:pPr>
                      <a:r>
                        <a:rPr lang="en-US" sz="900" kern="0" dirty="0">
                          <a:effectLst/>
                        </a:rPr>
                        <a:t>Zoning allowance</a:t>
                      </a:r>
                      <a:endParaRPr lang="en-US" sz="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80050" marR="80050" marT="80050" marB="80050" anchor="ctr"/>
                </a:tc>
                <a:tc>
                  <a:txBody>
                    <a:bodyPr/>
                    <a:lstStyle/>
                    <a:p>
                      <a:pPr marL="0" marR="0" algn="ctr">
                        <a:lnSpc>
                          <a:spcPct val="107000"/>
                        </a:lnSpc>
                        <a:spcBef>
                          <a:spcPts val="0"/>
                        </a:spcBef>
                        <a:spcAft>
                          <a:spcPts val="1200"/>
                        </a:spcAft>
                      </a:pPr>
                      <a:r>
                        <a:rPr lang="en-US" sz="900" b="1" kern="0" dirty="0">
                          <a:solidFill>
                            <a:srgbClr val="FF0000"/>
                          </a:solidFill>
                          <a:effectLst/>
                        </a:rPr>
                        <a:t>X</a:t>
                      </a:r>
                      <a:r>
                        <a:rPr lang="en-US" sz="900" b="1" kern="0" dirty="0">
                          <a:effectLst/>
                        </a:rPr>
                        <a:t> </a:t>
                      </a:r>
                      <a:endParaRPr lang="en-US" sz="9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80050" marR="80050" marT="80050" marB="80050" anchor="ctr"/>
                </a:tc>
                <a:tc>
                  <a:txBody>
                    <a:bodyPr/>
                    <a:lstStyle/>
                    <a:p>
                      <a:pPr marL="0" marR="0" algn="l">
                        <a:lnSpc>
                          <a:spcPct val="107000"/>
                        </a:lnSpc>
                        <a:spcBef>
                          <a:spcPts val="0"/>
                        </a:spcBef>
                        <a:spcAft>
                          <a:spcPts val="0"/>
                        </a:spcAft>
                      </a:pPr>
                      <a:r>
                        <a:rPr lang="en-US" sz="900" kern="0" dirty="0">
                          <a:effectLst/>
                        </a:rPr>
                        <a:t>Current zoning allows 1.3 U/A. Rezoning to increase density to 5 U/A is planned, but a further increase would be needed as well as a uses change </a:t>
                      </a:r>
                      <a:endParaRPr lang="en-US" sz="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80050" marR="80050" marT="80050" marB="80050"/>
                </a:tc>
                <a:extLst>
                  <a:ext uri="{0D108BD9-81ED-4DB2-BD59-A6C34878D82A}">
                    <a16:rowId xmlns:a16="http://schemas.microsoft.com/office/drawing/2014/main" val="4133118560"/>
                  </a:ext>
                </a:extLst>
              </a:tr>
              <a:tr h="708211">
                <a:tc>
                  <a:txBody>
                    <a:bodyPr/>
                    <a:lstStyle/>
                    <a:p>
                      <a:pPr marL="0" marR="0" algn="l">
                        <a:lnSpc>
                          <a:spcPct val="107000"/>
                        </a:lnSpc>
                        <a:spcBef>
                          <a:spcPts val="0"/>
                        </a:spcBef>
                        <a:spcAft>
                          <a:spcPts val="1200"/>
                        </a:spcAft>
                      </a:pPr>
                      <a:r>
                        <a:rPr lang="en-US" sz="900" kern="0" dirty="0">
                          <a:effectLst/>
                        </a:rPr>
                        <a:t>Owner Interest</a:t>
                      </a:r>
                      <a:endParaRPr lang="en-US" sz="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80050" marR="80050" marT="80050" marB="80050" anchor="ctr"/>
                </a:tc>
                <a:tc>
                  <a:txBody>
                    <a:bodyPr/>
                    <a:lstStyle/>
                    <a:p>
                      <a:pPr marL="0" marR="0" algn="ctr">
                        <a:lnSpc>
                          <a:spcPct val="107000"/>
                        </a:lnSpc>
                        <a:spcBef>
                          <a:spcPts val="0"/>
                        </a:spcBef>
                        <a:spcAft>
                          <a:spcPts val="1200"/>
                        </a:spcAft>
                      </a:pPr>
                      <a:r>
                        <a:rPr lang="en-US" sz="1100" b="1" kern="0" dirty="0">
                          <a:solidFill>
                            <a:srgbClr val="00B050"/>
                          </a:solidFill>
                          <a:effectLst/>
                        </a:rPr>
                        <a:t>+</a:t>
                      </a:r>
                      <a:r>
                        <a:rPr lang="en-US" sz="800" b="1" kern="0" dirty="0">
                          <a:effectLst/>
                        </a:rPr>
                        <a:t>/</a:t>
                      </a:r>
                      <a:r>
                        <a:rPr lang="en-US" sz="900" b="1" kern="0" dirty="0">
                          <a:solidFill>
                            <a:srgbClr val="FF0000"/>
                          </a:solidFill>
                          <a:effectLst/>
                        </a:rPr>
                        <a:t>x</a:t>
                      </a:r>
                      <a:r>
                        <a:rPr lang="en-US" sz="900" b="1" kern="0" dirty="0">
                          <a:effectLst/>
                        </a:rPr>
                        <a:t> </a:t>
                      </a:r>
                      <a:endParaRPr lang="en-US" sz="9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80050" marR="80050" marT="80050" marB="80050" anchor="ctr"/>
                </a:tc>
                <a:tc>
                  <a:txBody>
                    <a:bodyPr/>
                    <a:lstStyle/>
                    <a:p>
                      <a:pPr marL="0" marR="0" algn="l">
                        <a:lnSpc>
                          <a:spcPct val="107000"/>
                        </a:lnSpc>
                        <a:spcBef>
                          <a:spcPts val="0"/>
                        </a:spcBef>
                        <a:spcAft>
                          <a:spcPts val="0"/>
                        </a:spcAft>
                      </a:pPr>
                      <a:r>
                        <a:rPr lang="en-US" sz="900" kern="0" dirty="0">
                          <a:effectLst/>
                        </a:rPr>
                        <a:t>Town is interested in developing affordable housing, but also has conflicting interest in recreational and open space</a:t>
                      </a:r>
                      <a:endParaRPr lang="en-US" sz="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80050" marR="80050" marT="80050" marB="80050"/>
                </a:tc>
                <a:extLst>
                  <a:ext uri="{0D108BD9-81ED-4DB2-BD59-A6C34878D82A}">
                    <a16:rowId xmlns:a16="http://schemas.microsoft.com/office/drawing/2014/main" val="2410833843"/>
                  </a:ext>
                </a:extLst>
              </a:tr>
              <a:tr h="845001">
                <a:tc>
                  <a:txBody>
                    <a:bodyPr/>
                    <a:lstStyle/>
                    <a:p>
                      <a:pPr marL="0" marR="0" algn="l">
                        <a:lnSpc>
                          <a:spcPct val="107000"/>
                        </a:lnSpc>
                        <a:spcBef>
                          <a:spcPts val="0"/>
                        </a:spcBef>
                        <a:spcAft>
                          <a:spcPts val="1200"/>
                        </a:spcAft>
                      </a:pPr>
                      <a:r>
                        <a:rPr lang="en-US" sz="900" kern="0" dirty="0">
                          <a:effectLst/>
                        </a:rPr>
                        <a:t>Neighborhood support</a:t>
                      </a:r>
                      <a:endParaRPr lang="en-US" sz="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80050" marR="80050" marT="80050" marB="80050" anchor="ctr"/>
                </a:tc>
                <a:tc>
                  <a:txBody>
                    <a:bodyPr/>
                    <a:lstStyle/>
                    <a:p>
                      <a:pPr marL="0" marR="0" algn="ctr">
                        <a:lnSpc>
                          <a:spcPct val="107000"/>
                        </a:lnSpc>
                        <a:spcBef>
                          <a:spcPts val="0"/>
                        </a:spcBef>
                        <a:spcAft>
                          <a:spcPts val="1200"/>
                        </a:spcAft>
                      </a:pPr>
                      <a:r>
                        <a:rPr lang="en-US" sz="900" b="1" kern="0" dirty="0">
                          <a:solidFill>
                            <a:srgbClr val="FF0000"/>
                          </a:solidFill>
                          <a:effectLst/>
                        </a:rPr>
                        <a:t>X</a:t>
                      </a:r>
                      <a:r>
                        <a:rPr lang="en-US" sz="900" b="1" kern="0" dirty="0">
                          <a:effectLst/>
                        </a:rPr>
                        <a:t> </a:t>
                      </a:r>
                      <a:endParaRPr lang="en-US" sz="9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80050" marR="80050" marT="80050" marB="80050" anchor="ctr"/>
                </a:tc>
                <a:tc>
                  <a:txBody>
                    <a:bodyPr/>
                    <a:lstStyle/>
                    <a:p>
                      <a:pPr marL="0" marR="0" algn="l">
                        <a:lnSpc>
                          <a:spcPct val="107000"/>
                        </a:lnSpc>
                        <a:spcBef>
                          <a:spcPts val="0"/>
                        </a:spcBef>
                        <a:spcAft>
                          <a:spcPts val="0"/>
                        </a:spcAft>
                      </a:pPr>
                      <a:r>
                        <a:rPr lang="en-US" sz="900" kern="0" dirty="0">
                          <a:effectLst/>
                        </a:rPr>
                        <a:t>All neighbors have expressed opposition to development.  Increasing density and lot coverage requirements in village will require more public open space for livability</a:t>
                      </a:r>
                      <a:endParaRPr lang="en-US" sz="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80050" marR="80050" marT="80050" marB="80050"/>
                </a:tc>
                <a:extLst>
                  <a:ext uri="{0D108BD9-81ED-4DB2-BD59-A6C34878D82A}">
                    <a16:rowId xmlns:a16="http://schemas.microsoft.com/office/drawing/2014/main" val="2031546794"/>
                  </a:ext>
                </a:extLst>
              </a:tr>
              <a:tr h="947328">
                <a:tc>
                  <a:txBody>
                    <a:bodyPr/>
                    <a:lstStyle/>
                    <a:p>
                      <a:pPr marL="0" marR="0" algn="l">
                        <a:lnSpc>
                          <a:spcPct val="107000"/>
                        </a:lnSpc>
                        <a:spcBef>
                          <a:spcPts val="0"/>
                        </a:spcBef>
                        <a:spcAft>
                          <a:spcPts val="1200"/>
                        </a:spcAft>
                      </a:pPr>
                      <a:r>
                        <a:rPr lang="en-US" sz="900" kern="0" dirty="0">
                          <a:effectLst/>
                        </a:rPr>
                        <a:t>Next steps</a:t>
                      </a:r>
                      <a:endParaRPr lang="en-US" sz="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80050" marR="80050" marT="80050" marB="80050" anchor="ctr"/>
                </a:tc>
                <a:tc>
                  <a:txBody>
                    <a:bodyPr/>
                    <a:lstStyle/>
                    <a:p>
                      <a:pPr marL="0" marR="0" algn="ctr">
                        <a:lnSpc>
                          <a:spcPct val="107000"/>
                        </a:lnSpc>
                        <a:spcBef>
                          <a:spcPts val="0"/>
                        </a:spcBef>
                        <a:spcAft>
                          <a:spcPts val="1200"/>
                        </a:spcAft>
                      </a:pPr>
                      <a:r>
                        <a:rPr lang="en-US" sz="900" b="1" kern="100" dirty="0">
                          <a:effectLst/>
                          <a:latin typeface="Calibri" panose="020F0502020204030204" pitchFamily="34" charset="0"/>
                          <a:ea typeface="Calibri" panose="020F0502020204030204" pitchFamily="34" charset="0"/>
                          <a:cs typeface="Times New Roman" panose="02020603050405020304" pitchFamily="18" charset="0"/>
                        </a:rPr>
                        <a:t>-</a:t>
                      </a:r>
                    </a:p>
                  </a:txBody>
                  <a:tcPr marL="80050" marR="80050" marT="80050" marB="80050" anchor="ctr"/>
                </a:tc>
                <a:tc>
                  <a:txBody>
                    <a:bodyPr/>
                    <a:lstStyle/>
                    <a:p>
                      <a:pPr marL="0" marR="0" algn="l">
                        <a:lnSpc>
                          <a:spcPct val="107000"/>
                        </a:lnSpc>
                        <a:spcBef>
                          <a:spcPts val="0"/>
                        </a:spcBef>
                        <a:spcAft>
                          <a:spcPts val="0"/>
                        </a:spcAft>
                      </a:pPr>
                      <a:r>
                        <a:rPr lang="en-US" sz="900" kern="0" dirty="0">
                          <a:effectLst/>
                        </a:rPr>
                        <a:t>Significant conversations among neighbors, Planning Commission, Housing Committee, Recreation Committee, stormwater management professionals and Selectboard would be needed to establish best/desired use of this property  </a:t>
                      </a:r>
                      <a:endParaRPr lang="en-US" sz="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80050" marR="80050" marT="80050" marB="80050"/>
                </a:tc>
                <a:extLst>
                  <a:ext uri="{0D108BD9-81ED-4DB2-BD59-A6C34878D82A}">
                    <a16:rowId xmlns:a16="http://schemas.microsoft.com/office/drawing/2014/main" val="2476172261"/>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DB82B-C1DC-D193-81B9-C4C7A8605858}"/>
              </a:ext>
            </a:extLst>
          </p:cNvPr>
          <p:cNvSpPr>
            <a:spLocks noGrp="1"/>
          </p:cNvSpPr>
          <p:nvPr>
            <p:ph type="title"/>
          </p:nvPr>
        </p:nvSpPr>
        <p:spPr/>
        <p:txBody>
          <a:bodyPr>
            <a:normAutofit fontScale="90000"/>
          </a:bodyPr>
          <a:lstStyle/>
          <a:p>
            <a:r>
              <a:rPr lang="en-US" dirty="0"/>
              <a:t>Railroad Street Extension</a:t>
            </a:r>
          </a:p>
        </p:txBody>
      </p:sp>
      <p:sp>
        <p:nvSpPr>
          <p:cNvPr id="3" name="Text Placeholder 2">
            <a:extLst>
              <a:ext uri="{FF2B5EF4-FFF2-40B4-BE49-F238E27FC236}">
                <a16:creationId xmlns:a16="http://schemas.microsoft.com/office/drawing/2014/main" id="{BE6E328F-0B34-35DB-53BD-1B1A109B3FA1}"/>
              </a:ext>
            </a:extLst>
          </p:cNvPr>
          <p:cNvSpPr>
            <a:spLocks noGrp="1"/>
          </p:cNvSpPr>
          <p:nvPr>
            <p:ph type="body" idx="1"/>
          </p:nvPr>
        </p:nvSpPr>
        <p:spPr/>
        <p:txBody>
          <a:bodyPr/>
          <a:lstStyle/>
          <a:p>
            <a:pPr marL="0" marR="0" indent="0" algn="just">
              <a:lnSpc>
                <a:spcPct val="107000"/>
              </a:lnSpc>
              <a:spcBef>
                <a:spcPts val="0"/>
              </a:spcBef>
              <a:spcAft>
                <a:spcPts val="0"/>
              </a:spcAft>
              <a:buNone/>
            </a:pPr>
            <a:r>
              <a:rPr lang="en-US" sz="1400" kern="100" dirty="0">
                <a:solidFill>
                  <a:schemeClr val="tx1"/>
                </a:solidFill>
                <a:effectLst/>
                <a:latin typeface="+mn-lt"/>
                <a:ea typeface="Calibri" panose="020F0502020204030204" pitchFamily="34" charset="0"/>
                <a:cs typeface="Times New Roman" panose="02020603050405020304" pitchFamily="18" charset="0"/>
              </a:rPr>
              <a:t>Details:</a:t>
            </a:r>
          </a:p>
          <a:p>
            <a:pPr marL="285750" marR="0" lvl="0" indent="-285750" algn="just">
              <a:lnSpc>
                <a:spcPct val="107000"/>
              </a:lnSpc>
              <a:spcBef>
                <a:spcPts val="0"/>
              </a:spcBef>
              <a:spcAft>
                <a:spcPts val="0"/>
              </a:spcAft>
              <a:buFont typeface="Arial" panose="020B0604020202020204" pitchFamily="34" charset="0"/>
              <a:buChar char="•"/>
            </a:pPr>
            <a:r>
              <a:rPr lang="en-US" sz="1400" kern="100" dirty="0">
                <a:solidFill>
                  <a:schemeClr val="tx1"/>
                </a:solidFill>
                <a:effectLst/>
                <a:latin typeface="+mn-lt"/>
                <a:ea typeface="Calibri" panose="020F0502020204030204" pitchFamily="34" charset="0"/>
                <a:cs typeface="Times New Roman" panose="02020603050405020304" pitchFamily="18" charset="0"/>
              </a:rPr>
              <a:t>About 3 A of undeveloped land </a:t>
            </a:r>
          </a:p>
          <a:p>
            <a:pPr marL="0" marR="0" lvl="0" indent="0" algn="just">
              <a:lnSpc>
                <a:spcPct val="107000"/>
              </a:lnSpc>
              <a:spcBef>
                <a:spcPts val="0"/>
              </a:spcBef>
              <a:spcAft>
                <a:spcPts val="0"/>
              </a:spcAft>
              <a:buNone/>
            </a:pPr>
            <a:r>
              <a:rPr lang="en-US" sz="1400" kern="100" dirty="0">
                <a:solidFill>
                  <a:schemeClr val="tx1"/>
                </a:solidFill>
                <a:effectLst/>
                <a:latin typeface="+mn-lt"/>
                <a:ea typeface="Calibri" panose="020F0502020204030204" pitchFamily="34" charset="0"/>
                <a:cs typeface="Times New Roman" panose="02020603050405020304" pitchFamily="18" charset="0"/>
              </a:rPr>
              <a:t>      at the end of Railroad St </a:t>
            </a:r>
          </a:p>
          <a:p>
            <a:pPr marL="285750" marR="0" lvl="0" indent="-285750" algn="just">
              <a:lnSpc>
                <a:spcPct val="107000"/>
              </a:lnSpc>
              <a:spcBef>
                <a:spcPts val="0"/>
              </a:spcBef>
              <a:spcAft>
                <a:spcPts val="0"/>
              </a:spcAft>
              <a:buFont typeface="Arial" panose="020B0604020202020204" pitchFamily="34" charset="0"/>
              <a:buChar char="•"/>
            </a:pPr>
            <a:r>
              <a:rPr lang="en-US" sz="1400" kern="100" dirty="0">
                <a:solidFill>
                  <a:schemeClr val="tx1"/>
                </a:solidFill>
                <a:effectLst/>
                <a:latin typeface="+mn-lt"/>
                <a:ea typeface="Calibri" panose="020F0502020204030204" pitchFamily="34" charset="0"/>
                <a:cs typeface="Times New Roman" panose="02020603050405020304" pitchFamily="18" charset="0"/>
              </a:rPr>
              <a:t>Currently zoned Village Commercial </a:t>
            </a:r>
          </a:p>
          <a:p>
            <a:pPr marL="0" marR="0" lvl="0" indent="0" algn="just">
              <a:lnSpc>
                <a:spcPct val="107000"/>
              </a:lnSpc>
              <a:spcBef>
                <a:spcPts val="0"/>
              </a:spcBef>
              <a:spcAft>
                <a:spcPts val="0"/>
              </a:spcAft>
              <a:buNone/>
            </a:pPr>
            <a:r>
              <a:rPr lang="en-US" sz="1400" kern="100" dirty="0">
                <a:solidFill>
                  <a:schemeClr val="tx1"/>
                </a:solidFill>
                <a:latin typeface="+mn-lt"/>
                <a:ea typeface="Calibri" panose="020F0502020204030204" pitchFamily="34" charset="0"/>
                <a:cs typeface="Times New Roman" panose="02020603050405020304" pitchFamily="18" charset="0"/>
              </a:rPr>
              <a:t>      </a:t>
            </a:r>
            <a:r>
              <a:rPr lang="en-US" sz="1400" kern="100" dirty="0">
                <a:solidFill>
                  <a:schemeClr val="tx1"/>
                </a:solidFill>
                <a:effectLst/>
                <a:latin typeface="+mn-lt"/>
                <a:ea typeface="Calibri" panose="020F0502020204030204" pitchFamily="34" charset="0"/>
                <a:cs typeface="Times New Roman" panose="02020603050405020304" pitchFamily="18" charset="0"/>
              </a:rPr>
              <a:t>with density of 3 U/A</a:t>
            </a:r>
          </a:p>
          <a:p>
            <a:pPr marL="285750" marR="0" lvl="0" indent="-285750" algn="just">
              <a:lnSpc>
                <a:spcPct val="107000"/>
              </a:lnSpc>
              <a:spcBef>
                <a:spcPts val="0"/>
              </a:spcBef>
              <a:spcAft>
                <a:spcPts val="0"/>
              </a:spcAft>
              <a:buFont typeface="Arial" panose="020B0604020202020204" pitchFamily="34" charset="0"/>
              <a:buChar char="•"/>
            </a:pPr>
            <a:r>
              <a:rPr lang="en-US" sz="1400" kern="100" dirty="0">
                <a:solidFill>
                  <a:schemeClr val="tx1"/>
                </a:solidFill>
                <a:effectLst/>
                <a:latin typeface="+mn-lt"/>
                <a:ea typeface="Calibri" panose="020F0502020204030204" pitchFamily="34" charset="0"/>
                <a:cs typeface="Times New Roman" panose="02020603050405020304" pitchFamily="18" charset="0"/>
              </a:rPr>
              <a:t>Owner has planned for commercial </a:t>
            </a:r>
          </a:p>
          <a:p>
            <a:pPr marL="0" marR="0" lvl="0" indent="0" algn="just">
              <a:lnSpc>
                <a:spcPct val="107000"/>
              </a:lnSpc>
              <a:spcBef>
                <a:spcPts val="0"/>
              </a:spcBef>
              <a:spcAft>
                <a:spcPts val="0"/>
              </a:spcAft>
              <a:buNone/>
            </a:pPr>
            <a:r>
              <a:rPr lang="en-US" sz="1400" kern="100" dirty="0">
                <a:solidFill>
                  <a:schemeClr val="tx1"/>
                </a:solidFill>
                <a:latin typeface="+mn-lt"/>
                <a:ea typeface="Calibri" panose="020F0502020204030204" pitchFamily="34" charset="0"/>
                <a:cs typeface="Times New Roman" panose="02020603050405020304" pitchFamily="18" charset="0"/>
              </a:rPr>
              <a:t>      </a:t>
            </a:r>
            <a:r>
              <a:rPr lang="en-US" sz="1400" kern="100" dirty="0">
                <a:solidFill>
                  <a:schemeClr val="tx1"/>
                </a:solidFill>
                <a:effectLst/>
                <a:latin typeface="+mn-lt"/>
                <a:ea typeface="Calibri" panose="020F0502020204030204" pitchFamily="34" charset="0"/>
                <a:cs typeface="Times New Roman" panose="02020603050405020304" pitchFamily="18" charset="0"/>
              </a:rPr>
              <a:t>development</a:t>
            </a:r>
          </a:p>
          <a:p>
            <a:pPr marL="114300" indent="0">
              <a:buNone/>
            </a:pPr>
            <a:endParaRPr lang="en-US" dirty="0"/>
          </a:p>
        </p:txBody>
      </p:sp>
      <p:graphicFrame>
        <p:nvGraphicFramePr>
          <p:cNvPr id="6" name="Table 5">
            <a:extLst>
              <a:ext uri="{FF2B5EF4-FFF2-40B4-BE49-F238E27FC236}">
                <a16:creationId xmlns:a16="http://schemas.microsoft.com/office/drawing/2014/main" id="{25CE99AB-F268-5669-D77C-3E8986DF6AFA}"/>
              </a:ext>
            </a:extLst>
          </p:cNvPr>
          <p:cNvGraphicFramePr>
            <a:graphicFrameLocks noGrp="1"/>
          </p:cNvGraphicFramePr>
          <p:nvPr>
            <p:extLst>
              <p:ext uri="{D42A27DB-BD31-4B8C-83A1-F6EECF244321}">
                <p14:modId xmlns:p14="http://schemas.microsoft.com/office/powerpoint/2010/main" val="2535064492"/>
              </p:ext>
            </p:extLst>
          </p:nvPr>
        </p:nvGraphicFramePr>
        <p:xfrm>
          <a:off x="4107656" y="402619"/>
          <a:ext cx="4651842" cy="4441582"/>
        </p:xfrm>
        <a:graphic>
          <a:graphicData uri="http://schemas.openxmlformats.org/drawingml/2006/table">
            <a:tbl>
              <a:tblPr firstCol="1" bandRow="1">
                <a:tableStyleId>{5C22544A-7EE6-4342-B048-85BDC9FD1C3A}</a:tableStyleId>
              </a:tblPr>
              <a:tblGrid>
                <a:gridCol w="1648567">
                  <a:extLst>
                    <a:ext uri="{9D8B030D-6E8A-4147-A177-3AD203B41FA5}">
                      <a16:colId xmlns:a16="http://schemas.microsoft.com/office/drawing/2014/main" val="61990909"/>
                    </a:ext>
                  </a:extLst>
                </a:gridCol>
                <a:gridCol w="530287">
                  <a:extLst>
                    <a:ext uri="{9D8B030D-6E8A-4147-A177-3AD203B41FA5}">
                      <a16:colId xmlns:a16="http://schemas.microsoft.com/office/drawing/2014/main" val="1572320818"/>
                    </a:ext>
                  </a:extLst>
                </a:gridCol>
                <a:gridCol w="2472988">
                  <a:extLst>
                    <a:ext uri="{9D8B030D-6E8A-4147-A177-3AD203B41FA5}">
                      <a16:colId xmlns:a16="http://schemas.microsoft.com/office/drawing/2014/main" val="844777827"/>
                    </a:ext>
                  </a:extLst>
                </a:gridCol>
              </a:tblGrid>
              <a:tr h="555363">
                <a:tc>
                  <a:txBody>
                    <a:bodyPr/>
                    <a:lstStyle/>
                    <a:p>
                      <a:pPr marL="0" marR="0" algn="l">
                        <a:lnSpc>
                          <a:spcPct val="107000"/>
                        </a:lnSpc>
                        <a:spcBef>
                          <a:spcPts val="0"/>
                        </a:spcBef>
                        <a:spcAft>
                          <a:spcPts val="0"/>
                        </a:spcAft>
                      </a:pPr>
                      <a:r>
                        <a:rPr lang="en-US" sz="900" kern="100" dirty="0">
                          <a:effectLst/>
                        </a:rPr>
                        <a:t>Contiguous to village</a:t>
                      </a:r>
                    </a:p>
                  </a:txBody>
                  <a:tcPr marL="20997" marR="20997" marT="0" marB="0" anchor="ctr"/>
                </a:tc>
                <a:tc>
                  <a:txBody>
                    <a:bodyPr/>
                    <a:lstStyle/>
                    <a:p>
                      <a:pPr marL="0" marR="0" algn="ctr">
                        <a:lnSpc>
                          <a:spcPct val="107000"/>
                        </a:lnSpc>
                        <a:spcBef>
                          <a:spcPts val="0"/>
                        </a:spcBef>
                        <a:spcAft>
                          <a:spcPts val="0"/>
                        </a:spcAft>
                      </a:pPr>
                      <a:r>
                        <a:rPr lang="en-US" sz="1400" b="1" i="0" u="none" strike="noStrike" kern="100" cap="none" dirty="0">
                          <a:solidFill>
                            <a:srgbClr val="00B050"/>
                          </a:solidFill>
                          <a:effectLst/>
                          <a:latin typeface="+mn-lt"/>
                          <a:ea typeface="+mn-ea"/>
                          <a:cs typeface="+mn-cs"/>
                          <a:sym typeface="Arial"/>
                        </a:rPr>
                        <a:t>+</a:t>
                      </a:r>
                      <a:endParaRPr lang="en-US" sz="1400" b="1" kern="100" dirty="0">
                        <a:effectLst/>
                      </a:endParaRPr>
                    </a:p>
                  </a:txBody>
                  <a:tcPr marL="20997" marR="20997" marT="0" marB="0" anchor="ctr"/>
                </a:tc>
                <a:tc>
                  <a:txBody>
                    <a:bodyPr/>
                    <a:lstStyle/>
                    <a:p>
                      <a:pPr marL="0" marR="0" algn="l">
                        <a:lnSpc>
                          <a:spcPct val="107000"/>
                        </a:lnSpc>
                        <a:spcBef>
                          <a:spcPts val="0"/>
                        </a:spcBef>
                        <a:spcAft>
                          <a:spcPts val="0"/>
                        </a:spcAft>
                      </a:pPr>
                      <a:r>
                        <a:rPr lang="en-US" sz="900" kern="100" dirty="0">
                          <a:effectLst/>
                        </a:rPr>
                        <a:t> </a:t>
                      </a:r>
                    </a:p>
                    <a:p>
                      <a:pPr marL="0" marR="0" algn="l">
                        <a:lnSpc>
                          <a:spcPct val="107000"/>
                        </a:lnSpc>
                        <a:spcBef>
                          <a:spcPts val="0"/>
                        </a:spcBef>
                        <a:spcAft>
                          <a:spcPts val="0"/>
                        </a:spcAft>
                      </a:pPr>
                      <a:r>
                        <a:rPr lang="en-US" sz="900" kern="100" dirty="0">
                          <a:effectLst/>
                        </a:rPr>
                        <a:t>within village</a:t>
                      </a:r>
                      <a:endParaRPr lang="en-US" sz="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20997" marR="20997" marT="0" marB="0" anchor="ctr"/>
                </a:tc>
                <a:extLst>
                  <a:ext uri="{0D108BD9-81ED-4DB2-BD59-A6C34878D82A}">
                    <a16:rowId xmlns:a16="http://schemas.microsoft.com/office/drawing/2014/main" val="98500141"/>
                  </a:ext>
                </a:extLst>
              </a:tr>
              <a:tr h="555363">
                <a:tc>
                  <a:txBody>
                    <a:bodyPr/>
                    <a:lstStyle/>
                    <a:p>
                      <a:pPr marL="0" marR="0" algn="l">
                        <a:lnSpc>
                          <a:spcPct val="107000"/>
                        </a:lnSpc>
                        <a:spcBef>
                          <a:spcPts val="0"/>
                        </a:spcBef>
                        <a:spcAft>
                          <a:spcPts val="0"/>
                        </a:spcAft>
                      </a:pPr>
                      <a:r>
                        <a:rPr lang="en-US" sz="900" kern="100" dirty="0">
                          <a:effectLst/>
                        </a:rPr>
                        <a:t>Walkable/sidewalks</a:t>
                      </a:r>
                    </a:p>
                  </a:txBody>
                  <a:tcPr marL="20997" marR="20997" marT="0" marB="0" anchor="ctr"/>
                </a:tc>
                <a:tc>
                  <a:txBody>
                    <a:bodyPr/>
                    <a:lstStyle/>
                    <a:p>
                      <a:pPr marL="0" marR="0" algn="ctr">
                        <a:lnSpc>
                          <a:spcPct val="107000"/>
                        </a:lnSpc>
                        <a:spcBef>
                          <a:spcPts val="0"/>
                        </a:spcBef>
                        <a:spcAft>
                          <a:spcPts val="0"/>
                        </a:spcAft>
                      </a:pPr>
                      <a:r>
                        <a:rPr lang="en-US" sz="1400" b="1" i="0" u="none" strike="noStrike" kern="100" cap="none" dirty="0">
                          <a:solidFill>
                            <a:srgbClr val="00B050"/>
                          </a:solidFill>
                          <a:effectLst/>
                          <a:latin typeface="+mn-lt"/>
                          <a:ea typeface="+mn-ea"/>
                          <a:cs typeface="+mn-cs"/>
                          <a:sym typeface="Arial"/>
                        </a:rPr>
                        <a:t>+</a:t>
                      </a:r>
                      <a:endParaRPr lang="en-US" sz="1400" b="1" kern="100" dirty="0">
                        <a:effectLst/>
                      </a:endParaRPr>
                    </a:p>
                  </a:txBody>
                  <a:tcPr marL="20997" marR="20997" marT="0" marB="0" anchor="ctr"/>
                </a:tc>
                <a:tc>
                  <a:txBody>
                    <a:bodyPr/>
                    <a:lstStyle/>
                    <a:p>
                      <a:pPr marL="0" marR="0" algn="l">
                        <a:lnSpc>
                          <a:spcPct val="107000"/>
                        </a:lnSpc>
                        <a:spcBef>
                          <a:spcPts val="0"/>
                        </a:spcBef>
                        <a:spcAft>
                          <a:spcPts val="0"/>
                        </a:spcAft>
                      </a:pPr>
                      <a:r>
                        <a:rPr lang="en-US" sz="900" kern="100" dirty="0">
                          <a:effectLst/>
                        </a:rPr>
                        <a:t> </a:t>
                      </a:r>
                    </a:p>
                    <a:p>
                      <a:pPr marL="0" marR="0" algn="l">
                        <a:lnSpc>
                          <a:spcPct val="107000"/>
                        </a:lnSpc>
                        <a:spcBef>
                          <a:spcPts val="0"/>
                        </a:spcBef>
                        <a:spcAft>
                          <a:spcPts val="0"/>
                        </a:spcAft>
                      </a:pPr>
                      <a:r>
                        <a:rPr lang="en-US" sz="900" kern="100" dirty="0">
                          <a:effectLst/>
                        </a:rPr>
                        <a:t>investment needed for infrastructure but could be developed</a:t>
                      </a:r>
                      <a:endParaRPr lang="en-US" sz="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20997" marR="20997" marT="0" marB="0" anchor="ctr"/>
                </a:tc>
                <a:extLst>
                  <a:ext uri="{0D108BD9-81ED-4DB2-BD59-A6C34878D82A}">
                    <a16:rowId xmlns:a16="http://schemas.microsoft.com/office/drawing/2014/main" val="205484528"/>
                  </a:ext>
                </a:extLst>
              </a:tr>
              <a:tr h="555363">
                <a:tc>
                  <a:txBody>
                    <a:bodyPr/>
                    <a:lstStyle/>
                    <a:p>
                      <a:pPr marL="0" marR="0" algn="l">
                        <a:lnSpc>
                          <a:spcPct val="107000"/>
                        </a:lnSpc>
                        <a:spcBef>
                          <a:spcPts val="0"/>
                        </a:spcBef>
                        <a:spcAft>
                          <a:spcPts val="0"/>
                        </a:spcAft>
                      </a:pPr>
                      <a:r>
                        <a:rPr lang="en-US" sz="900" kern="100" dirty="0">
                          <a:effectLst/>
                        </a:rPr>
                        <a:t>Water/sewer</a:t>
                      </a:r>
                    </a:p>
                  </a:txBody>
                  <a:tcPr marL="20997" marR="20997" marT="0" marB="0" anchor="ctr"/>
                </a:tc>
                <a:tc>
                  <a:txBody>
                    <a:bodyPr/>
                    <a:lstStyle/>
                    <a:p>
                      <a:pPr marL="0" marR="0" algn="ctr">
                        <a:lnSpc>
                          <a:spcPct val="107000"/>
                        </a:lnSpc>
                        <a:spcBef>
                          <a:spcPts val="0"/>
                        </a:spcBef>
                        <a:spcAft>
                          <a:spcPts val="0"/>
                        </a:spcAft>
                      </a:pPr>
                      <a:r>
                        <a:rPr lang="en-US" sz="1400" b="1" i="0" u="none" strike="noStrike" kern="100" cap="none" dirty="0">
                          <a:solidFill>
                            <a:srgbClr val="00B050"/>
                          </a:solidFill>
                          <a:effectLst/>
                          <a:latin typeface="+mn-lt"/>
                          <a:ea typeface="+mn-ea"/>
                          <a:cs typeface="+mn-cs"/>
                          <a:sym typeface="Arial"/>
                        </a:rPr>
                        <a:t>+</a:t>
                      </a:r>
                      <a:endParaRPr lang="en-US" sz="1400" b="1" kern="100" dirty="0">
                        <a:effectLst/>
                      </a:endParaRPr>
                    </a:p>
                  </a:txBody>
                  <a:tcPr marL="20997" marR="20997" marT="0" marB="0" anchor="ctr"/>
                </a:tc>
                <a:tc>
                  <a:txBody>
                    <a:bodyPr/>
                    <a:lstStyle/>
                    <a:p>
                      <a:pPr marL="0" marR="0" algn="l">
                        <a:lnSpc>
                          <a:spcPct val="107000"/>
                        </a:lnSpc>
                        <a:spcBef>
                          <a:spcPts val="0"/>
                        </a:spcBef>
                        <a:spcAft>
                          <a:spcPts val="0"/>
                        </a:spcAft>
                      </a:pPr>
                      <a:r>
                        <a:rPr lang="en-US" sz="900" kern="100" dirty="0">
                          <a:effectLst/>
                        </a:rPr>
                        <a:t> </a:t>
                      </a:r>
                    </a:p>
                    <a:p>
                      <a:pPr marL="0" marR="0" algn="l">
                        <a:lnSpc>
                          <a:spcPct val="107000"/>
                        </a:lnSpc>
                        <a:spcBef>
                          <a:spcPts val="0"/>
                        </a:spcBef>
                        <a:spcAft>
                          <a:spcPts val="0"/>
                        </a:spcAft>
                      </a:pPr>
                      <a:r>
                        <a:rPr lang="en-US" sz="900" kern="100" dirty="0">
                          <a:effectLst/>
                        </a:rPr>
                        <a:t>could be extended from existing</a:t>
                      </a:r>
                      <a:endParaRPr lang="en-US" sz="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20997" marR="20997" marT="0" marB="0" anchor="ctr"/>
                </a:tc>
                <a:extLst>
                  <a:ext uri="{0D108BD9-81ED-4DB2-BD59-A6C34878D82A}">
                    <a16:rowId xmlns:a16="http://schemas.microsoft.com/office/drawing/2014/main" val="1743369"/>
                  </a:ext>
                </a:extLst>
              </a:tr>
              <a:tr h="555363">
                <a:tc>
                  <a:txBody>
                    <a:bodyPr/>
                    <a:lstStyle/>
                    <a:p>
                      <a:pPr marL="0" marR="0" algn="l">
                        <a:lnSpc>
                          <a:spcPct val="107000"/>
                        </a:lnSpc>
                        <a:spcBef>
                          <a:spcPts val="0"/>
                        </a:spcBef>
                        <a:spcAft>
                          <a:spcPts val="0"/>
                        </a:spcAft>
                      </a:pPr>
                      <a:r>
                        <a:rPr lang="en-US" sz="900" kern="100" dirty="0">
                          <a:effectLst/>
                        </a:rPr>
                        <a:t>Zoning allowance</a:t>
                      </a:r>
                    </a:p>
                  </a:txBody>
                  <a:tcPr marL="20997" marR="20997" marT="0" marB="0" anchor="ctr"/>
                </a:tc>
                <a:tc>
                  <a:txBody>
                    <a:bodyPr/>
                    <a:lstStyle/>
                    <a:p>
                      <a:pPr marL="0" marR="0" algn="ctr">
                        <a:lnSpc>
                          <a:spcPct val="107000"/>
                        </a:lnSpc>
                        <a:spcBef>
                          <a:spcPts val="0"/>
                        </a:spcBef>
                        <a:spcAft>
                          <a:spcPts val="0"/>
                        </a:spcAft>
                      </a:pPr>
                      <a:r>
                        <a:rPr lang="en-US" sz="900" b="1" kern="100" dirty="0">
                          <a:solidFill>
                            <a:srgbClr val="FF0000"/>
                          </a:solidFill>
                          <a:effectLst/>
                        </a:rPr>
                        <a:t>X</a:t>
                      </a:r>
                      <a:endParaRPr lang="en-US" sz="900" b="1" kern="100" dirty="0">
                        <a:effectLst/>
                      </a:endParaRPr>
                    </a:p>
                  </a:txBody>
                  <a:tcPr marL="20997" marR="20997" marT="0" marB="0" anchor="ctr"/>
                </a:tc>
                <a:tc>
                  <a:txBody>
                    <a:bodyPr/>
                    <a:lstStyle/>
                    <a:p>
                      <a:pPr marL="1371600" marR="0" algn="l">
                        <a:lnSpc>
                          <a:spcPct val="107000"/>
                        </a:lnSpc>
                        <a:spcBef>
                          <a:spcPts val="0"/>
                        </a:spcBef>
                        <a:spcAft>
                          <a:spcPts val="0"/>
                        </a:spcAft>
                      </a:pPr>
                      <a:r>
                        <a:rPr lang="en-US" sz="900" kern="100" dirty="0">
                          <a:effectLst/>
                        </a:rPr>
                        <a:t> </a:t>
                      </a:r>
                    </a:p>
                    <a:p>
                      <a:pPr marL="0" marR="0" algn="l">
                        <a:lnSpc>
                          <a:spcPct val="107000"/>
                        </a:lnSpc>
                        <a:spcBef>
                          <a:spcPts val="0"/>
                        </a:spcBef>
                        <a:spcAft>
                          <a:spcPts val="0"/>
                        </a:spcAft>
                      </a:pPr>
                      <a:r>
                        <a:rPr lang="en-US" sz="900" kern="100" dirty="0">
                          <a:effectLst/>
                        </a:rPr>
                        <a:t>would need zoning changes for density and uses </a:t>
                      </a:r>
                      <a:endParaRPr lang="en-US" sz="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20997" marR="20997" marT="0" marB="0" anchor="ctr"/>
                </a:tc>
                <a:extLst>
                  <a:ext uri="{0D108BD9-81ED-4DB2-BD59-A6C34878D82A}">
                    <a16:rowId xmlns:a16="http://schemas.microsoft.com/office/drawing/2014/main" val="2999647109"/>
                  </a:ext>
                </a:extLst>
              </a:tr>
              <a:tr h="797785">
                <a:tc>
                  <a:txBody>
                    <a:bodyPr/>
                    <a:lstStyle/>
                    <a:p>
                      <a:pPr marL="0" marR="0" algn="l">
                        <a:lnSpc>
                          <a:spcPct val="107000"/>
                        </a:lnSpc>
                        <a:spcBef>
                          <a:spcPts val="0"/>
                        </a:spcBef>
                        <a:spcAft>
                          <a:spcPts val="0"/>
                        </a:spcAft>
                      </a:pPr>
                      <a:r>
                        <a:rPr lang="en-US" sz="900" kern="100" dirty="0">
                          <a:effectLst/>
                        </a:rPr>
                        <a:t>Owner interest</a:t>
                      </a:r>
                    </a:p>
                  </a:txBody>
                  <a:tcPr marL="20997" marR="20997" marT="0" marB="0" anchor="ctr"/>
                </a:tc>
                <a:tc>
                  <a:txBody>
                    <a:bodyPr/>
                    <a:lstStyle/>
                    <a:p>
                      <a:pPr marL="0" marR="0" algn="ctr">
                        <a:lnSpc>
                          <a:spcPct val="107000"/>
                        </a:lnSpc>
                        <a:spcBef>
                          <a:spcPts val="0"/>
                        </a:spcBef>
                        <a:spcAft>
                          <a:spcPts val="0"/>
                        </a:spcAft>
                      </a:pPr>
                      <a:r>
                        <a:rPr lang="en-US" sz="900" b="1" kern="100" dirty="0">
                          <a:solidFill>
                            <a:srgbClr val="FF0000"/>
                          </a:solidFill>
                          <a:effectLst/>
                        </a:rPr>
                        <a:t>X</a:t>
                      </a:r>
                      <a:endParaRPr lang="en-US" sz="900" b="1" kern="100" dirty="0">
                        <a:effectLst/>
                      </a:endParaRPr>
                    </a:p>
                  </a:txBody>
                  <a:tcPr marL="20997" marR="20997" marT="0" marB="0" anchor="ctr"/>
                </a:tc>
                <a:tc>
                  <a:txBody>
                    <a:bodyPr/>
                    <a:lstStyle/>
                    <a:p>
                      <a:pPr marL="0" marR="0" algn="l">
                        <a:lnSpc>
                          <a:spcPct val="107000"/>
                        </a:lnSpc>
                        <a:spcBef>
                          <a:spcPts val="0"/>
                        </a:spcBef>
                        <a:spcAft>
                          <a:spcPts val="0"/>
                        </a:spcAft>
                      </a:pPr>
                      <a:r>
                        <a:rPr lang="en-US" sz="900" kern="100" dirty="0">
                          <a:effectLst/>
                        </a:rPr>
                        <a:t> </a:t>
                      </a:r>
                    </a:p>
                    <a:p>
                      <a:pPr marL="0" marR="0" algn="l">
                        <a:lnSpc>
                          <a:spcPct val="107000"/>
                        </a:lnSpc>
                        <a:spcBef>
                          <a:spcPts val="0"/>
                        </a:spcBef>
                        <a:spcAft>
                          <a:spcPts val="0"/>
                        </a:spcAft>
                      </a:pPr>
                      <a:r>
                        <a:rPr lang="en-US" sz="900" kern="100" dirty="0">
                          <a:effectLst/>
                        </a:rPr>
                        <a:t>parcel currently subdivided into lots for  commercial use and owner interested in zoning district which does not allow residential uses</a:t>
                      </a:r>
                    </a:p>
                    <a:p>
                      <a:pPr marL="1371600" marR="0" algn="l">
                        <a:lnSpc>
                          <a:spcPct val="107000"/>
                        </a:lnSpc>
                        <a:spcBef>
                          <a:spcPts val="0"/>
                        </a:spcBef>
                        <a:spcAft>
                          <a:spcPts val="0"/>
                        </a:spcAft>
                      </a:pPr>
                      <a:r>
                        <a:rPr lang="en-US" sz="900" kern="100" dirty="0">
                          <a:effectLst/>
                        </a:rPr>
                        <a:t> </a:t>
                      </a:r>
                      <a:endParaRPr lang="en-US" sz="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20997" marR="20997" marT="0" marB="0" anchor="ctr"/>
                </a:tc>
                <a:extLst>
                  <a:ext uri="{0D108BD9-81ED-4DB2-BD59-A6C34878D82A}">
                    <a16:rowId xmlns:a16="http://schemas.microsoft.com/office/drawing/2014/main" val="3109939452"/>
                  </a:ext>
                </a:extLst>
              </a:tr>
              <a:tr h="695968">
                <a:tc>
                  <a:txBody>
                    <a:bodyPr/>
                    <a:lstStyle/>
                    <a:p>
                      <a:pPr marL="0" marR="0" algn="l">
                        <a:lnSpc>
                          <a:spcPct val="107000"/>
                        </a:lnSpc>
                        <a:spcBef>
                          <a:spcPts val="0"/>
                        </a:spcBef>
                        <a:spcAft>
                          <a:spcPts val="0"/>
                        </a:spcAft>
                      </a:pPr>
                      <a:r>
                        <a:rPr lang="en-US" sz="900" kern="100" dirty="0">
                          <a:effectLst/>
                        </a:rPr>
                        <a:t>Neighborhood support</a:t>
                      </a:r>
                    </a:p>
                  </a:txBody>
                  <a:tcPr marL="20997" marR="20997" marT="0" marB="0" anchor="ctr"/>
                </a:tc>
                <a:tc>
                  <a:txBody>
                    <a:bodyPr/>
                    <a:lstStyle/>
                    <a:p>
                      <a:pPr marL="0" marR="0" algn="ctr">
                        <a:lnSpc>
                          <a:spcPct val="107000"/>
                        </a:lnSpc>
                        <a:spcBef>
                          <a:spcPts val="0"/>
                        </a:spcBef>
                        <a:spcAft>
                          <a:spcPts val="0"/>
                        </a:spcAft>
                      </a:pPr>
                      <a:r>
                        <a:rPr lang="en-US" sz="900" b="1" kern="100" dirty="0">
                          <a:effectLst/>
                        </a:rPr>
                        <a:t>-</a:t>
                      </a:r>
                    </a:p>
                  </a:txBody>
                  <a:tcPr marL="20997" marR="20997" marT="0" marB="0" anchor="ctr"/>
                </a:tc>
                <a:tc>
                  <a:txBody>
                    <a:bodyPr/>
                    <a:lstStyle/>
                    <a:p>
                      <a:pPr marL="0" marR="0" algn="l">
                        <a:lnSpc>
                          <a:spcPct val="107000"/>
                        </a:lnSpc>
                        <a:spcBef>
                          <a:spcPts val="0"/>
                        </a:spcBef>
                        <a:spcAft>
                          <a:spcPts val="0"/>
                        </a:spcAft>
                      </a:pPr>
                      <a:r>
                        <a:rPr lang="en-US" sz="900" kern="100" dirty="0">
                          <a:effectLst/>
                        </a:rPr>
                        <a:t> </a:t>
                      </a:r>
                    </a:p>
                    <a:p>
                      <a:pPr marL="0" marR="0" algn="l">
                        <a:lnSpc>
                          <a:spcPct val="107000"/>
                        </a:lnSpc>
                        <a:spcBef>
                          <a:spcPts val="0"/>
                        </a:spcBef>
                        <a:spcAft>
                          <a:spcPts val="0"/>
                        </a:spcAft>
                      </a:pPr>
                      <a:r>
                        <a:rPr lang="en-US" sz="900" kern="100" dirty="0">
                          <a:effectLst/>
                        </a:rPr>
                        <a:t>unknown</a:t>
                      </a:r>
                      <a:endParaRPr lang="en-US" sz="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20997" marR="20997" marT="0" marB="0" anchor="ctr"/>
                </a:tc>
                <a:extLst>
                  <a:ext uri="{0D108BD9-81ED-4DB2-BD59-A6C34878D82A}">
                    <a16:rowId xmlns:a16="http://schemas.microsoft.com/office/drawing/2014/main" val="745972060"/>
                  </a:ext>
                </a:extLst>
              </a:tr>
              <a:tr h="611774">
                <a:tc>
                  <a:txBody>
                    <a:bodyPr/>
                    <a:lstStyle/>
                    <a:p>
                      <a:pPr marL="0" marR="0" algn="l">
                        <a:lnSpc>
                          <a:spcPct val="107000"/>
                        </a:lnSpc>
                        <a:spcBef>
                          <a:spcPts val="0"/>
                        </a:spcBef>
                        <a:spcAft>
                          <a:spcPts val="0"/>
                        </a:spcAft>
                      </a:pPr>
                      <a:r>
                        <a:rPr lang="en-US" sz="900" kern="100" dirty="0">
                          <a:effectLst/>
                        </a:rPr>
                        <a:t> Next steps</a:t>
                      </a:r>
                    </a:p>
                  </a:txBody>
                  <a:tcPr marL="20997" marR="20997" marT="0" marB="0" anchor="ctr"/>
                </a:tc>
                <a:tc>
                  <a:txBody>
                    <a:bodyPr/>
                    <a:lstStyle/>
                    <a:p>
                      <a:pPr marL="0" marR="0" algn="ctr">
                        <a:lnSpc>
                          <a:spcPct val="107000"/>
                        </a:lnSpc>
                        <a:spcBef>
                          <a:spcPts val="0"/>
                        </a:spcBef>
                        <a:spcAft>
                          <a:spcPts val="0"/>
                        </a:spcAft>
                      </a:pPr>
                      <a:r>
                        <a:rPr lang="en-US" sz="900" b="1" kern="100" dirty="0">
                          <a:effectLst/>
                        </a:rPr>
                        <a:t>-</a:t>
                      </a:r>
                    </a:p>
                  </a:txBody>
                  <a:tcPr marL="20997" marR="20997" marT="0" marB="0" anchor="ctr"/>
                </a:tc>
                <a:tc>
                  <a:txBody>
                    <a:bodyPr/>
                    <a:lstStyle/>
                    <a:p>
                      <a:pPr marL="0" marR="0" algn="l">
                        <a:lnSpc>
                          <a:spcPct val="107000"/>
                        </a:lnSpc>
                        <a:spcBef>
                          <a:spcPts val="0"/>
                        </a:spcBef>
                        <a:spcAft>
                          <a:spcPts val="0"/>
                        </a:spcAft>
                      </a:pPr>
                      <a:r>
                        <a:rPr lang="en-US" sz="900" kern="100" dirty="0">
                          <a:effectLst/>
                        </a:rPr>
                        <a:t> </a:t>
                      </a:r>
                    </a:p>
                    <a:p>
                      <a:pPr marL="0" marR="0" algn="l">
                        <a:lnSpc>
                          <a:spcPct val="107000"/>
                        </a:lnSpc>
                        <a:spcBef>
                          <a:spcPts val="0"/>
                        </a:spcBef>
                        <a:spcAft>
                          <a:spcPts val="0"/>
                        </a:spcAft>
                      </a:pPr>
                      <a:r>
                        <a:rPr lang="en-US" sz="900" kern="100" dirty="0">
                          <a:effectLst/>
                        </a:rPr>
                        <a:t>Discussions with owner and further consideration by Planning Commission as to how to balance residential and commercial needs</a:t>
                      </a:r>
                      <a:endParaRPr lang="en-US" sz="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20997" marR="20997" marT="0" marB="0" anchor="ctr"/>
                </a:tc>
                <a:extLst>
                  <a:ext uri="{0D108BD9-81ED-4DB2-BD59-A6C34878D82A}">
                    <a16:rowId xmlns:a16="http://schemas.microsoft.com/office/drawing/2014/main" val="142770338"/>
                  </a:ext>
                </a:extLst>
              </a:tr>
            </a:tbl>
          </a:graphicData>
        </a:graphic>
      </p:graphicFrame>
      <p:pic>
        <p:nvPicPr>
          <p:cNvPr id="5" name="Picture 4" descr="A aerial view of a neighborhood">
            <a:extLst>
              <a:ext uri="{FF2B5EF4-FFF2-40B4-BE49-F238E27FC236}">
                <a16:creationId xmlns:a16="http://schemas.microsoft.com/office/drawing/2014/main" id="{0CF7F93D-8FA3-8A27-779C-9D47DEDACEBA}"/>
              </a:ext>
            </a:extLst>
          </p:cNvPr>
          <p:cNvPicPr>
            <a:picLocks noChangeAspect="1"/>
          </p:cNvPicPr>
          <p:nvPr/>
        </p:nvPicPr>
        <p:blipFill>
          <a:blip r:embed="rId2"/>
          <a:stretch>
            <a:fillRect/>
          </a:stretch>
        </p:blipFill>
        <p:spPr>
          <a:xfrm>
            <a:off x="187036" y="3096490"/>
            <a:ext cx="3512128" cy="1857681"/>
          </a:xfrm>
          <a:prstGeom prst="rect">
            <a:avLst/>
          </a:prstGeom>
        </p:spPr>
      </p:pic>
    </p:spTree>
    <p:extLst>
      <p:ext uri="{BB962C8B-B14F-4D97-AF65-F5344CB8AC3E}">
        <p14:creationId xmlns:p14="http://schemas.microsoft.com/office/powerpoint/2010/main" val="8032392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49ECC-C5F5-2E99-2899-7A81249BE73F}"/>
              </a:ext>
            </a:extLst>
          </p:cNvPr>
          <p:cNvSpPr>
            <a:spLocks noGrp="1"/>
          </p:cNvSpPr>
          <p:nvPr>
            <p:ph type="title"/>
          </p:nvPr>
        </p:nvSpPr>
        <p:spPr/>
        <p:txBody>
          <a:bodyPr>
            <a:normAutofit fontScale="90000"/>
          </a:bodyPr>
          <a:lstStyle/>
          <a:p>
            <a:r>
              <a:rPr lang="en-US" dirty="0"/>
              <a:t>Riverview Commons</a:t>
            </a:r>
          </a:p>
        </p:txBody>
      </p:sp>
      <p:sp>
        <p:nvSpPr>
          <p:cNvPr id="3" name="Text Placeholder 2">
            <a:extLst>
              <a:ext uri="{FF2B5EF4-FFF2-40B4-BE49-F238E27FC236}">
                <a16:creationId xmlns:a16="http://schemas.microsoft.com/office/drawing/2014/main" id="{BBF9525B-9B46-DE68-6DF3-1B566FFCBE52}"/>
              </a:ext>
            </a:extLst>
          </p:cNvPr>
          <p:cNvSpPr>
            <a:spLocks noGrp="1"/>
          </p:cNvSpPr>
          <p:nvPr>
            <p:ph type="body" idx="1"/>
          </p:nvPr>
        </p:nvSpPr>
        <p:spPr/>
        <p:txBody>
          <a:bodyPr/>
          <a:lstStyle/>
          <a:p>
            <a:pPr marL="0" marR="0" indent="0" algn="just">
              <a:lnSpc>
                <a:spcPct val="107000"/>
              </a:lnSpc>
              <a:spcBef>
                <a:spcPts val="0"/>
              </a:spcBef>
              <a:spcAft>
                <a:spcPts val="0"/>
              </a:spcAft>
              <a:buNone/>
            </a:pPr>
            <a:r>
              <a:rPr lang="en-US" sz="1400" kern="100" dirty="0">
                <a:solidFill>
                  <a:schemeClr val="tx1"/>
                </a:solidFill>
                <a:effectLst/>
                <a:latin typeface="+mn-lt"/>
                <a:ea typeface="Calibri" panose="020F0502020204030204" pitchFamily="34" charset="0"/>
                <a:cs typeface="Times New Roman" panose="02020603050405020304" pitchFamily="18" charset="0"/>
              </a:rPr>
              <a:t>Details:</a:t>
            </a:r>
          </a:p>
          <a:p>
            <a:pPr marL="171450" indent="-171450" algn="just">
              <a:lnSpc>
                <a:spcPct val="107000"/>
              </a:lnSpc>
              <a:buFont typeface="Arial" panose="020B0604020202020204" pitchFamily="34" charset="0"/>
              <a:buChar char="•"/>
            </a:pPr>
            <a:r>
              <a:rPr lang="en-US" sz="1400" kern="100" dirty="0">
                <a:solidFill>
                  <a:schemeClr val="tx1"/>
                </a:solidFill>
                <a:effectLst/>
                <a:latin typeface="+mn-lt"/>
                <a:ea typeface="Calibri" panose="020F0502020204030204" pitchFamily="34" charset="0"/>
                <a:cs typeface="Times New Roman" panose="02020603050405020304" pitchFamily="18" charset="0"/>
              </a:rPr>
              <a:t>2 parcels totaling 108 A of </a:t>
            </a:r>
          </a:p>
          <a:p>
            <a:pPr marL="0" indent="0" algn="just">
              <a:lnSpc>
                <a:spcPct val="107000"/>
              </a:lnSpc>
              <a:buNone/>
            </a:pPr>
            <a:r>
              <a:rPr lang="en-US" sz="1400" kern="100" dirty="0">
                <a:solidFill>
                  <a:schemeClr val="tx1"/>
                </a:solidFill>
                <a:latin typeface="+mn-lt"/>
                <a:ea typeface="Calibri" panose="020F0502020204030204" pitchFamily="34" charset="0"/>
                <a:cs typeface="Times New Roman" panose="02020603050405020304" pitchFamily="18" charset="0"/>
              </a:rPr>
              <a:t>    </a:t>
            </a:r>
            <a:r>
              <a:rPr lang="en-US" sz="1400" kern="100" dirty="0">
                <a:solidFill>
                  <a:schemeClr val="tx1"/>
                </a:solidFill>
                <a:effectLst/>
                <a:latin typeface="+mn-lt"/>
                <a:ea typeface="Calibri" panose="020F0502020204030204" pitchFamily="34" charset="0"/>
                <a:cs typeface="Times New Roman" panose="02020603050405020304" pitchFamily="18" charset="0"/>
              </a:rPr>
              <a:t>which +/- 50A is undeveloped</a:t>
            </a:r>
          </a:p>
          <a:p>
            <a:pPr marL="171450" indent="-171450" algn="just">
              <a:lnSpc>
                <a:spcPct val="107000"/>
              </a:lnSpc>
              <a:buFont typeface="Arial" panose="020B0604020202020204" pitchFamily="34" charset="0"/>
              <a:buChar char="•"/>
            </a:pPr>
            <a:r>
              <a:rPr lang="en-US" sz="1400" kern="100" dirty="0">
                <a:solidFill>
                  <a:schemeClr val="tx1"/>
                </a:solidFill>
                <a:effectLst/>
                <a:latin typeface="+mn-lt"/>
                <a:ea typeface="Calibri" panose="020F0502020204030204" pitchFamily="34" charset="0"/>
                <a:cs typeface="Times New Roman" panose="02020603050405020304" pitchFamily="18" charset="0"/>
              </a:rPr>
              <a:t>Owner has indicated that he has </a:t>
            </a:r>
          </a:p>
          <a:p>
            <a:pPr marL="0" indent="0" algn="just">
              <a:lnSpc>
                <a:spcPct val="107000"/>
              </a:lnSpc>
              <a:buNone/>
            </a:pPr>
            <a:r>
              <a:rPr lang="en-US" sz="1400" kern="100" dirty="0">
                <a:solidFill>
                  <a:schemeClr val="tx1"/>
                </a:solidFill>
                <a:latin typeface="+mn-lt"/>
                <a:ea typeface="Calibri" panose="020F0502020204030204" pitchFamily="34" charset="0"/>
                <a:cs typeface="Times New Roman" panose="02020603050405020304" pitchFamily="18" charset="0"/>
              </a:rPr>
              <a:t>    </a:t>
            </a:r>
            <a:r>
              <a:rPr lang="en-US" sz="1400" kern="100" dirty="0">
                <a:solidFill>
                  <a:schemeClr val="tx1"/>
                </a:solidFill>
                <a:effectLst/>
                <a:latin typeface="+mn-lt"/>
                <a:ea typeface="Calibri" panose="020F0502020204030204" pitchFamily="34" charset="0"/>
                <a:cs typeface="Times New Roman" panose="02020603050405020304" pitchFamily="18" charset="0"/>
              </a:rPr>
              <a:t>plans to add 65-85 additional home sites</a:t>
            </a:r>
          </a:p>
          <a:p>
            <a:pPr marL="171450" indent="-171450" algn="just">
              <a:lnSpc>
                <a:spcPct val="107000"/>
              </a:lnSpc>
              <a:buFont typeface="Arial" panose="020B0604020202020204" pitchFamily="34" charset="0"/>
              <a:buChar char="•"/>
            </a:pPr>
            <a:r>
              <a:rPr lang="en-US" sz="1400" kern="100" dirty="0">
                <a:solidFill>
                  <a:schemeClr val="tx1"/>
                </a:solidFill>
                <a:effectLst/>
                <a:latin typeface="+mn-lt"/>
                <a:ea typeface="Calibri" panose="020F0502020204030204" pitchFamily="34" charset="0"/>
                <a:cs typeface="Times New Roman" panose="02020603050405020304" pitchFamily="18" charset="0"/>
              </a:rPr>
              <a:t>Density currently 1.4 U/A – with </a:t>
            </a:r>
          </a:p>
          <a:p>
            <a:pPr marL="0" indent="0" algn="just">
              <a:lnSpc>
                <a:spcPct val="107000"/>
              </a:lnSpc>
              <a:buNone/>
            </a:pPr>
            <a:r>
              <a:rPr lang="en-US" sz="1400" kern="100" dirty="0">
                <a:solidFill>
                  <a:schemeClr val="tx1"/>
                </a:solidFill>
                <a:latin typeface="+mn-lt"/>
                <a:ea typeface="Calibri" panose="020F0502020204030204" pitchFamily="34" charset="0"/>
                <a:cs typeface="Times New Roman" panose="02020603050405020304" pitchFamily="18" charset="0"/>
              </a:rPr>
              <a:t>    </a:t>
            </a:r>
            <a:r>
              <a:rPr lang="en-US" sz="1400" kern="100" dirty="0">
                <a:solidFill>
                  <a:schemeClr val="tx1"/>
                </a:solidFill>
                <a:effectLst/>
                <a:latin typeface="+mn-lt"/>
                <a:ea typeface="Calibri" panose="020F0502020204030204" pitchFamily="34" charset="0"/>
                <a:cs typeface="Times New Roman" panose="02020603050405020304" pitchFamily="18" charset="0"/>
              </a:rPr>
              <a:t>additional would be 2.2 U/A</a:t>
            </a:r>
          </a:p>
          <a:p>
            <a:pPr marL="114300" indent="0">
              <a:buNone/>
            </a:pPr>
            <a:endParaRPr lang="en-US" dirty="0"/>
          </a:p>
        </p:txBody>
      </p:sp>
      <p:graphicFrame>
        <p:nvGraphicFramePr>
          <p:cNvPr id="4" name="Table 3">
            <a:extLst>
              <a:ext uri="{FF2B5EF4-FFF2-40B4-BE49-F238E27FC236}">
                <a16:creationId xmlns:a16="http://schemas.microsoft.com/office/drawing/2014/main" id="{A94D169F-4023-22DD-50C0-58718D3B08C7}"/>
              </a:ext>
            </a:extLst>
          </p:cNvPr>
          <p:cNvGraphicFramePr>
            <a:graphicFrameLocks noGrp="1"/>
          </p:cNvGraphicFramePr>
          <p:nvPr>
            <p:extLst>
              <p:ext uri="{D42A27DB-BD31-4B8C-83A1-F6EECF244321}">
                <p14:modId xmlns:p14="http://schemas.microsoft.com/office/powerpoint/2010/main" val="2164930859"/>
              </p:ext>
            </p:extLst>
          </p:nvPr>
        </p:nvGraphicFramePr>
        <p:xfrm>
          <a:off x="4277632" y="574625"/>
          <a:ext cx="4759035" cy="4447510"/>
        </p:xfrm>
        <a:graphic>
          <a:graphicData uri="http://schemas.openxmlformats.org/drawingml/2006/table">
            <a:tbl>
              <a:tblPr firstCol="1" bandRow="1">
                <a:tableStyleId>{5C22544A-7EE6-4342-B048-85BDC9FD1C3A}</a:tableStyleId>
              </a:tblPr>
              <a:tblGrid>
                <a:gridCol w="1658473">
                  <a:extLst>
                    <a:ext uri="{9D8B030D-6E8A-4147-A177-3AD203B41FA5}">
                      <a16:colId xmlns:a16="http://schemas.microsoft.com/office/drawing/2014/main" val="2960005022"/>
                    </a:ext>
                  </a:extLst>
                </a:gridCol>
                <a:gridCol w="397239">
                  <a:extLst>
                    <a:ext uri="{9D8B030D-6E8A-4147-A177-3AD203B41FA5}">
                      <a16:colId xmlns:a16="http://schemas.microsoft.com/office/drawing/2014/main" val="1246553196"/>
                    </a:ext>
                  </a:extLst>
                </a:gridCol>
                <a:gridCol w="2703323">
                  <a:extLst>
                    <a:ext uri="{9D8B030D-6E8A-4147-A177-3AD203B41FA5}">
                      <a16:colId xmlns:a16="http://schemas.microsoft.com/office/drawing/2014/main" val="2085816305"/>
                    </a:ext>
                  </a:extLst>
                </a:gridCol>
              </a:tblGrid>
              <a:tr h="540252">
                <a:tc>
                  <a:txBody>
                    <a:bodyPr/>
                    <a:lstStyle/>
                    <a:p>
                      <a:pPr marL="0" marR="0" algn="l">
                        <a:lnSpc>
                          <a:spcPct val="107000"/>
                        </a:lnSpc>
                        <a:spcBef>
                          <a:spcPts val="0"/>
                        </a:spcBef>
                        <a:spcAft>
                          <a:spcPts val="0"/>
                        </a:spcAft>
                      </a:pPr>
                      <a:r>
                        <a:rPr lang="en-US" sz="900" kern="100" dirty="0">
                          <a:effectLst/>
                        </a:rPr>
                        <a:t>Contiguous to village</a:t>
                      </a:r>
                    </a:p>
                  </a:txBody>
                  <a:tcPr marL="20997" marR="20997" marT="0" marB="0" anchor="ctr"/>
                </a:tc>
                <a:tc>
                  <a:txBody>
                    <a:bodyPr/>
                    <a:lstStyle/>
                    <a:p>
                      <a:pPr marL="0" marR="0" algn="ctr">
                        <a:lnSpc>
                          <a:spcPct val="107000"/>
                        </a:lnSpc>
                        <a:spcBef>
                          <a:spcPts val="0"/>
                        </a:spcBef>
                        <a:spcAft>
                          <a:spcPts val="0"/>
                        </a:spcAft>
                      </a:pPr>
                      <a:r>
                        <a:rPr lang="en-US" sz="900" b="1" kern="100" dirty="0">
                          <a:solidFill>
                            <a:srgbClr val="FF0000"/>
                          </a:solidFill>
                          <a:effectLst/>
                        </a:rPr>
                        <a:t>X</a:t>
                      </a:r>
                      <a:r>
                        <a:rPr lang="en-US" sz="900" b="1" kern="100" dirty="0">
                          <a:effectLst/>
                        </a:rPr>
                        <a:t> </a:t>
                      </a:r>
                    </a:p>
                  </a:txBody>
                  <a:tcPr marL="20997" marR="20997" marT="0" marB="0" anchor="ctr"/>
                </a:tc>
                <a:tc>
                  <a:txBody>
                    <a:bodyPr/>
                    <a:lstStyle/>
                    <a:p>
                      <a:pPr marL="0" marR="0" algn="l">
                        <a:lnSpc>
                          <a:spcPct val="107000"/>
                        </a:lnSpc>
                        <a:spcBef>
                          <a:spcPts val="0"/>
                        </a:spcBef>
                        <a:spcAft>
                          <a:spcPts val="0"/>
                        </a:spcAft>
                      </a:pPr>
                      <a:r>
                        <a:rPr lang="en-US" sz="900" kern="100" dirty="0">
                          <a:effectLst/>
                        </a:rPr>
                        <a:t> </a:t>
                      </a:r>
                    </a:p>
                    <a:p>
                      <a:pPr marL="0" marR="0" algn="l">
                        <a:lnSpc>
                          <a:spcPct val="107000"/>
                        </a:lnSpc>
                        <a:spcBef>
                          <a:spcPts val="0"/>
                        </a:spcBef>
                        <a:spcAft>
                          <a:spcPts val="0"/>
                        </a:spcAft>
                      </a:pPr>
                      <a:r>
                        <a:rPr lang="en-US" sz="900" kern="100" dirty="0">
                          <a:effectLst/>
                        </a:rPr>
                        <a:t>1 mile away</a:t>
                      </a:r>
                      <a:endParaRPr lang="en-US" sz="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20997" marR="20997" marT="0" marB="0"/>
                </a:tc>
                <a:extLst>
                  <a:ext uri="{0D108BD9-81ED-4DB2-BD59-A6C34878D82A}">
                    <a16:rowId xmlns:a16="http://schemas.microsoft.com/office/drawing/2014/main" val="2513827338"/>
                  </a:ext>
                </a:extLst>
              </a:tr>
              <a:tr h="540252">
                <a:tc>
                  <a:txBody>
                    <a:bodyPr/>
                    <a:lstStyle/>
                    <a:p>
                      <a:pPr marL="0" marR="0" algn="l">
                        <a:lnSpc>
                          <a:spcPct val="107000"/>
                        </a:lnSpc>
                        <a:spcBef>
                          <a:spcPts val="0"/>
                        </a:spcBef>
                        <a:spcAft>
                          <a:spcPts val="0"/>
                        </a:spcAft>
                      </a:pPr>
                      <a:r>
                        <a:rPr lang="en-US" sz="900" kern="100" dirty="0">
                          <a:effectLst/>
                        </a:rPr>
                        <a:t>Walkable/sidewalks</a:t>
                      </a:r>
                    </a:p>
                  </a:txBody>
                  <a:tcPr marL="20997" marR="20997" marT="0" marB="0" anchor="ctr"/>
                </a:tc>
                <a:tc>
                  <a:txBody>
                    <a:bodyPr/>
                    <a:lstStyle/>
                    <a:p>
                      <a:pPr marL="0" marR="0" algn="ctr">
                        <a:lnSpc>
                          <a:spcPct val="107000"/>
                        </a:lnSpc>
                        <a:spcBef>
                          <a:spcPts val="0"/>
                        </a:spcBef>
                        <a:spcAft>
                          <a:spcPts val="0"/>
                        </a:spcAft>
                      </a:pPr>
                      <a:r>
                        <a:rPr lang="en-US" sz="900" b="1" kern="100" dirty="0">
                          <a:solidFill>
                            <a:srgbClr val="FF0000"/>
                          </a:solidFill>
                          <a:effectLst/>
                        </a:rPr>
                        <a:t>X</a:t>
                      </a:r>
                      <a:r>
                        <a:rPr lang="en-US" sz="900" b="1" kern="100" dirty="0">
                          <a:effectLst/>
                        </a:rPr>
                        <a:t> </a:t>
                      </a:r>
                    </a:p>
                  </a:txBody>
                  <a:tcPr marL="20997" marR="20997" marT="0" marB="0" anchor="ctr"/>
                </a:tc>
                <a:tc>
                  <a:txBody>
                    <a:bodyPr/>
                    <a:lstStyle/>
                    <a:p>
                      <a:pPr marL="0" marR="0" algn="l">
                        <a:lnSpc>
                          <a:spcPct val="107000"/>
                        </a:lnSpc>
                        <a:spcBef>
                          <a:spcPts val="0"/>
                        </a:spcBef>
                        <a:spcAft>
                          <a:spcPts val="0"/>
                        </a:spcAft>
                      </a:pPr>
                      <a:r>
                        <a:rPr lang="en-US" sz="900" kern="100" dirty="0">
                          <a:effectLst/>
                        </a:rPr>
                        <a:t> </a:t>
                      </a:r>
                    </a:p>
                    <a:p>
                      <a:pPr marL="0" marR="0" algn="l">
                        <a:lnSpc>
                          <a:spcPct val="107000"/>
                        </a:lnSpc>
                        <a:spcBef>
                          <a:spcPts val="0"/>
                        </a:spcBef>
                        <a:spcAft>
                          <a:spcPts val="0"/>
                        </a:spcAft>
                      </a:pPr>
                      <a:r>
                        <a:rPr lang="en-US" sz="900" kern="100" dirty="0">
                          <a:effectLst/>
                        </a:rPr>
                        <a:t>Efforts to connect with village center in planning phase – unlikely to happen soon</a:t>
                      </a:r>
                      <a:endParaRPr lang="en-US" sz="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20997" marR="20997" marT="0" marB="0"/>
                </a:tc>
                <a:extLst>
                  <a:ext uri="{0D108BD9-81ED-4DB2-BD59-A6C34878D82A}">
                    <a16:rowId xmlns:a16="http://schemas.microsoft.com/office/drawing/2014/main" val="3686895584"/>
                  </a:ext>
                </a:extLst>
              </a:tr>
              <a:tr h="677032">
                <a:tc>
                  <a:txBody>
                    <a:bodyPr/>
                    <a:lstStyle/>
                    <a:p>
                      <a:pPr marL="0" marR="0" algn="l">
                        <a:lnSpc>
                          <a:spcPct val="107000"/>
                        </a:lnSpc>
                        <a:spcBef>
                          <a:spcPts val="0"/>
                        </a:spcBef>
                        <a:spcAft>
                          <a:spcPts val="0"/>
                        </a:spcAft>
                      </a:pPr>
                      <a:r>
                        <a:rPr lang="en-US" sz="900" kern="100" dirty="0">
                          <a:effectLst/>
                        </a:rPr>
                        <a:t>Water/sewer</a:t>
                      </a:r>
                    </a:p>
                  </a:txBody>
                  <a:tcPr marL="20997" marR="20997" marT="0" marB="0" anchor="ctr"/>
                </a:tc>
                <a:tc>
                  <a:txBody>
                    <a:bodyPr/>
                    <a:lstStyle/>
                    <a:p>
                      <a:pPr marL="0" marR="0" algn="ctr">
                        <a:lnSpc>
                          <a:spcPct val="107000"/>
                        </a:lnSpc>
                        <a:spcBef>
                          <a:spcPts val="0"/>
                        </a:spcBef>
                        <a:spcAft>
                          <a:spcPts val="0"/>
                        </a:spcAft>
                      </a:pPr>
                      <a:r>
                        <a:rPr lang="en-US" sz="900" b="1" kern="100" dirty="0">
                          <a:solidFill>
                            <a:srgbClr val="FF0000"/>
                          </a:solidFill>
                          <a:effectLst/>
                        </a:rPr>
                        <a:t>X</a:t>
                      </a:r>
                      <a:r>
                        <a:rPr lang="en-US" sz="900" b="1" kern="100" dirty="0">
                          <a:effectLst/>
                        </a:rPr>
                        <a:t> </a:t>
                      </a:r>
                    </a:p>
                  </a:txBody>
                  <a:tcPr marL="20997" marR="20997" marT="0" marB="0" anchor="ctr"/>
                </a:tc>
                <a:tc>
                  <a:txBody>
                    <a:bodyPr/>
                    <a:lstStyle/>
                    <a:p>
                      <a:pPr marL="0" marR="0" algn="l">
                        <a:lnSpc>
                          <a:spcPct val="107000"/>
                        </a:lnSpc>
                        <a:spcBef>
                          <a:spcPts val="0"/>
                        </a:spcBef>
                        <a:spcAft>
                          <a:spcPts val="0"/>
                        </a:spcAft>
                      </a:pPr>
                      <a:r>
                        <a:rPr lang="en-US" sz="900" kern="100" dirty="0">
                          <a:effectLst/>
                        </a:rPr>
                        <a:t> </a:t>
                      </a:r>
                    </a:p>
                    <a:p>
                      <a:pPr marL="0" marR="0" algn="l">
                        <a:lnSpc>
                          <a:spcPct val="107000"/>
                        </a:lnSpc>
                        <a:spcBef>
                          <a:spcPts val="0"/>
                        </a:spcBef>
                        <a:spcAft>
                          <a:spcPts val="0"/>
                        </a:spcAft>
                      </a:pPr>
                      <a:r>
                        <a:rPr lang="en-US" sz="900" kern="100" dirty="0">
                          <a:effectLst/>
                        </a:rPr>
                        <a:t>Not connected to municipal water and sewer service, and efforts to connect have failed at this time, but  owner says current community system could supply new units</a:t>
                      </a:r>
                    </a:p>
                    <a:p>
                      <a:pPr marL="0" marR="0" algn="l">
                        <a:lnSpc>
                          <a:spcPct val="107000"/>
                        </a:lnSpc>
                        <a:spcBef>
                          <a:spcPts val="0"/>
                        </a:spcBef>
                        <a:spcAft>
                          <a:spcPts val="0"/>
                        </a:spcAft>
                      </a:pPr>
                      <a:r>
                        <a:rPr lang="en-US" sz="900" kern="100" dirty="0">
                          <a:effectLst/>
                        </a:rPr>
                        <a:t> </a:t>
                      </a:r>
                      <a:endParaRPr lang="en-US" sz="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20997" marR="20997" marT="0" marB="0"/>
                </a:tc>
                <a:extLst>
                  <a:ext uri="{0D108BD9-81ED-4DB2-BD59-A6C34878D82A}">
                    <a16:rowId xmlns:a16="http://schemas.microsoft.com/office/drawing/2014/main" val="927013508"/>
                  </a:ext>
                </a:extLst>
              </a:tr>
              <a:tr h="677032">
                <a:tc>
                  <a:txBody>
                    <a:bodyPr/>
                    <a:lstStyle/>
                    <a:p>
                      <a:pPr marL="0" marR="0" algn="l">
                        <a:lnSpc>
                          <a:spcPct val="107000"/>
                        </a:lnSpc>
                        <a:spcBef>
                          <a:spcPts val="0"/>
                        </a:spcBef>
                        <a:spcAft>
                          <a:spcPts val="0"/>
                        </a:spcAft>
                      </a:pPr>
                      <a:r>
                        <a:rPr lang="en-US" sz="900" kern="100" dirty="0">
                          <a:effectLst/>
                        </a:rPr>
                        <a:t> Zoning allowance</a:t>
                      </a:r>
                    </a:p>
                  </a:txBody>
                  <a:tcPr marL="20997" marR="20997" marT="0" marB="0" anchor="ctr"/>
                </a:tc>
                <a:tc>
                  <a:txBody>
                    <a:bodyPr/>
                    <a:lstStyle/>
                    <a:p>
                      <a:pPr marL="0" marR="0" algn="ctr">
                        <a:lnSpc>
                          <a:spcPct val="107000"/>
                        </a:lnSpc>
                        <a:spcBef>
                          <a:spcPts val="0"/>
                        </a:spcBef>
                        <a:spcAft>
                          <a:spcPts val="0"/>
                        </a:spcAft>
                      </a:pPr>
                      <a:endParaRPr lang="en-US" sz="900" kern="100" dirty="0">
                        <a:effectLst/>
                      </a:endParaRPr>
                    </a:p>
                  </a:txBody>
                  <a:tcPr marL="20997" marR="20997" marT="0" marB="0" anchor="ctr"/>
                </a:tc>
                <a:tc>
                  <a:txBody>
                    <a:bodyPr/>
                    <a:lstStyle/>
                    <a:p>
                      <a:pPr marL="0" marR="0" algn="l">
                        <a:lnSpc>
                          <a:spcPct val="107000"/>
                        </a:lnSpc>
                        <a:spcBef>
                          <a:spcPts val="0"/>
                        </a:spcBef>
                        <a:spcAft>
                          <a:spcPts val="0"/>
                        </a:spcAft>
                      </a:pPr>
                      <a:r>
                        <a:rPr lang="en-US" sz="900" kern="100" dirty="0">
                          <a:effectLst/>
                        </a:rPr>
                        <a:t> </a:t>
                      </a:r>
                    </a:p>
                    <a:p>
                      <a:pPr marL="0" marR="0" algn="l">
                        <a:lnSpc>
                          <a:spcPct val="107000"/>
                        </a:lnSpc>
                        <a:spcBef>
                          <a:spcPts val="0"/>
                        </a:spcBef>
                        <a:spcAft>
                          <a:spcPts val="0"/>
                        </a:spcAft>
                      </a:pPr>
                      <a:r>
                        <a:rPr lang="en-US" sz="900" kern="100" dirty="0">
                          <a:effectLst/>
                        </a:rPr>
                        <a:t>Current zoning allows 4 U/A for mobile home sites, and 1 U/A for non-park lots in the district, which will need to change to 5 U/A – rezoning would be needed for greater density</a:t>
                      </a:r>
                    </a:p>
                    <a:p>
                      <a:pPr marL="0" marR="0" algn="l">
                        <a:lnSpc>
                          <a:spcPct val="107000"/>
                        </a:lnSpc>
                        <a:spcBef>
                          <a:spcPts val="0"/>
                        </a:spcBef>
                        <a:spcAft>
                          <a:spcPts val="0"/>
                        </a:spcAft>
                      </a:pPr>
                      <a:r>
                        <a:rPr lang="en-US" sz="900" kern="100" dirty="0">
                          <a:effectLst/>
                        </a:rPr>
                        <a:t> </a:t>
                      </a:r>
                      <a:endParaRPr lang="en-US" sz="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20997" marR="20997" marT="0" marB="0"/>
                </a:tc>
                <a:extLst>
                  <a:ext uri="{0D108BD9-81ED-4DB2-BD59-A6C34878D82A}">
                    <a16:rowId xmlns:a16="http://schemas.microsoft.com/office/drawing/2014/main" val="2176064054"/>
                  </a:ext>
                </a:extLst>
              </a:tr>
              <a:tr h="540252">
                <a:tc>
                  <a:txBody>
                    <a:bodyPr/>
                    <a:lstStyle/>
                    <a:p>
                      <a:pPr marL="0" marR="0" algn="l">
                        <a:lnSpc>
                          <a:spcPct val="107000"/>
                        </a:lnSpc>
                        <a:spcBef>
                          <a:spcPts val="0"/>
                        </a:spcBef>
                        <a:spcAft>
                          <a:spcPts val="0"/>
                        </a:spcAft>
                      </a:pPr>
                      <a:r>
                        <a:rPr lang="en-US" sz="900" kern="100" dirty="0">
                          <a:effectLst/>
                        </a:rPr>
                        <a:t>Owner interest</a:t>
                      </a:r>
                    </a:p>
                  </a:txBody>
                  <a:tcPr marL="20997" marR="20997" marT="0" marB="0" anchor="ctr"/>
                </a:tc>
                <a:tc>
                  <a:txBody>
                    <a:bodyPr/>
                    <a:lstStyle/>
                    <a:p>
                      <a:pPr marL="0" marR="0" algn="ctr">
                        <a:lnSpc>
                          <a:spcPct val="107000"/>
                        </a:lnSpc>
                        <a:spcBef>
                          <a:spcPts val="0"/>
                        </a:spcBef>
                        <a:spcAft>
                          <a:spcPts val="0"/>
                        </a:spcAft>
                      </a:pPr>
                      <a:endParaRPr lang="en-US" sz="900" kern="100" dirty="0">
                        <a:effectLst/>
                      </a:endParaRPr>
                    </a:p>
                  </a:txBody>
                  <a:tcPr marL="20997" marR="20997" marT="0" marB="0" anchor="ctr"/>
                </a:tc>
                <a:tc>
                  <a:txBody>
                    <a:bodyPr/>
                    <a:lstStyle/>
                    <a:p>
                      <a:pPr marL="0" marR="0" algn="l">
                        <a:lnSpc>
                          <a:spcPct val="107000"/>
                        </a:lnSpc>
                        <a:spcBef>
                          <a:spcPts val="0"/>
                        </a:spcBef>
                        <a:spcAft>
                          <a:spcPts val="0"/>
                        </a:spcAft>
                      </a:pPr>
                      <a:r>
                        <a:rPr lang="en-US" sz="900" kern="100" dirty="0">
                          <a:effectLst/>
                        </a:rPr>
                        <a:t> </a:t>
                      </a:r>
                    </a:p>
                    <a:p>
                      <a:pPr marL="0" marR="0" algn="l">
                        <a:lnSpc>
                          <a:spcPct val="107000"/>
                        </a:lnSpc>
                        <a:spcBef>
                          <a:spcPts val="0"/>
                        </a:spcBef>
                        <a:spcAft>
                          <a:spcPts val="0"/>
                        </a:spcAft>
                      </a:pPr>
                      <a:r>
                        <a:rPr lang="en-US" sz="900" kern="100" dirty="0">
                          <a:effectLst/>
                        </a:rPr>
                        <a:t>Owner has expressed interest in increasing number of home sites in park</a:t>
                      </a:r>
                      <a:endParaRPr lang="en-US" sz="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20997" marR="20997" marT="0" marB="0"/>
                </a:tc>
                <a:extLst>
                  <a:ext uri="{0D108BD9-81ED-4DB2-BD59-A6C34878D82A}">
                    <a16:rowId xmlns:a16="http://schemas.microsoft.com/office/drawing/2014/main" val="1078915462"/>
                  </a:ext>
                </a:extLst>
              </a:tr>
              <a:tr h="540252">
                <a:tc>
                  <a:txBody>
                    <a:bodyPr/>
                    <a:lstStyle/>
                    <a:p>
                      <a:pPr marL="0" marR="0" algn="l">
                        <a:lnSpc>
                          <a:spcPct val="107000"/>
                        </a:lnSpc>
                        <a:spcBef>
                          <a:spcPts val="0"/>
                        </a:spcBef>
                        <a:spcAft>
                          <a:spcPts val="0"/>
                        </a:spcAft>
                      </a:pPr>
                      <a:r>
                        <a:rPr lang="en-US" sz="900" kern="100" dirty="0">
                          <a:effectLst/>
                        </a:rPr>
                        <a:t>Neighborhood support</a:t>
                      </a:r>
                    </a:p>
                  </a:txBody>
                  <a:tcPr marL="20997" marR="20997" marT="0" marB="0" anchor="ctr"/>
                </a:tc>
                <a:tc>
                  <a:txBody>
                    <a:bodyPr/>
                    <a:lstStyle/>
                    <a:p>
                      <a:pPr marL="0" marR="0" algn="ctr">
                        <a:lnSpc>
                          <a:spcPct val="107000"/>
                        </a:lnSpc>
                        <a:spcBef>
                          <a:spcPts val="0"/>
                        </a:spcBef>
                        <a:spcAft>
                          <a:spcPts val="0"/>
                        </a:spcAft>
                      </a:pPr>
                      <a:r>
                        <a:rPr lang="en-US" sz="900" kern="100" dirty="0">
                          <a:effectLst/>
                        </a:rPr>
                        <a:t>-</a:t>
                      </a:r>
                    </a:p>
                  </a:txBody>
                  <a:tcPr marL="20997" marR="20997" marT="0" marB="0" anchor="ctr"/>
                </a:tc>
                <a:tc>
                  <a:txBody>
                    <a:bodyPr/>
                    <a:lstStyle/>
                    <a:p>
                      <a:pPr marL="0" marR="0" algn="l">
                        <a:lnSpc>
                          <a:spcPct val="107000"/>
                        </a:lnSpc>
                        <a:spcBef>
                          <a:spcPts val="0"/>
                        </a:spcBef>
                        <a:spcAft>
                          <a:spcPts val="0"/>
                        </a:spcAft>
                      </a:pPr>
                      <a:r>
                        <a:rPr lang="en-US" sz="900" kern="100" dirty="0">
                          <a:effectLst/>
                        </a:rPr>
                        <a:t> </a:t>
                      </a:r>
                    </a:p>
                    <a:p>
                      <a:pPr marL="0" marR="0" algn="l">
                        <a:lnSpc>
                          <a:spcPct val="107000"/>
                        </a:lnSpc>
                        <a:spcBef>
                          <a:spcPts val="0"/>
                        </a:spcBef>
                        <a:spcAft>
                          <a:spcPts val="0"/>
                        </a:spcAft>
                      </a:pPr>
                      <a:r>
                        <a:rPr lang="en-US" sz="900" kern="100" dirty="0">
                          <a:effectLst/>
                        </a:rPr>
                        <a:t>unknown</a:t>
                      </a:r>
                      <a:endParaRPr lang="en-US" sz="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20997" marR="20997" marT="0" marB="0"/>
                </a:tc>
                <a:extLst>
                  <a:ext uri="{0D108BD9-81ED-4DB2-BD59-A6C34878D82A}">
                    <a16:rowId xmlns:a16="http://schemas.microsoft.com/office/drawing/2014/main" val="3957693275"/>
                  </a:ext>
                </a:extLst>
              </a:tr>
              <a:tr h="540252">
                <a:tc>
                  <a:txBody>
                    <a:bodyPr/>
                    <a:lstStyle/>
                    <a:p>
                      <a:pPr marL="0" marR="0" algn="l">
                        <a:lnSpc>
                          <a:spcPct val="107000"/>
                        </a:lnSpc>
                        <a:spcBef>
                          <a:spcPts val="0"/>
                        </a:spcBef>
                        <a:spcAft>
                          <a:spcPts val="0"/>
                        </a:spcAft>
                      </a:pPr>
                      <a:r>
                        <a:rPr lang="en-US" sz="900" kern="100" dirty="0">
                          <a:effectLst/>
                        </a:rPr>
                        <a:t>Next steps</a:t>
                      </a:r>
                    </a:p>
                  </a:txBody>
                  <a:tcPr marL="20997" marR="20997" marT="0" marB="0" anchor="ctr"/>
                </a:tc>
                <a:tc>
                  <a:txBody>
                    <a:bodyPr/>
                    <a:lstStyle/>
                    <a:p>
                      <a:pPr marL="0" marR="0" algn="ctr">
                        <a:lnSpc>
                          <a:spcPct val="107000"/>
                        </a:lnSpc>
                        <a:spcBef>
                          <a:spcPts val="0"/>
                        </a:spcBef>
                        <a:spcAft>
                          <a:spcPts val="0"/>
                        </a:spcAft>
                      </a:pPr>
                      <a:r>
                        <a:rPr lang="en-US" sz="900" kern="100" dirty="0">
                          <a:effectLst/>
                        </a:rPr>
                        <a:t>-</a:t>
                      </a:r>
                    </a:p>
                  </a:txBody>
                  <a:tcPr marL="20997" marR="20997" marT="0" marB="0" anchor="ctr"/>
                </a:tc>
                <a:tc>
                  <a:txBody>
                    <a:bodyPr/>
                    <a:lstStyle/>
                    <a:p>
                      <a:pPr marL="0" marR="0" algn="l">
                        <a:lnSpc>
                          <a:spcPct val="107000"/>
                        </a:lnSpc>
                        <a:spcBef>
                          <a:spcPts val="0"/>
                        </a:spcBef>
                        <a:spcAft>
                          <a:spcPts val="0"/>
                        </a:spcAft>
                      </a:pPr>
                      <a:r>
                        <a:rPr lang="en-US" sz="900" kern="100" dirty="0">
                          <a:effectLst/>
                        </a:rPr>
                        <a:t> </a:t>
                      </a:r>
                    </a:p>
                    <a:p>
                      <a:pPr marL="0" marR="0" algn="l">
                        <a:lnSpc>
                          <a:spcPct val="107000"/>
                        </a:lnSpc>
                        <a:spcBef>
                          <a:spcPts val="0"/>
                        </a:spcBef>
                        <a:spcAft>
                          <a:spcPts val="0"/>
                        </a:spcAft>
                      </a:pPr>
                      <a:r>
                        <a:rPr lang="en-US" sz="900" kern="100" dirty="0">
                          <a:effectLst/>
                        </a:rPr>
                        <a:t>further research and discussions with owner</a:t>
                      </a:r>
                      <a:endParaRPr lang="en-US" sz="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20997" marR="20997" marT="0" marB="0"/>
                </a:tc>
                <a:extLst>
                  <a:ext uri="{0D108BD9-81ED-4DB2-BD59-A6C34878D82A}">
                    <a16:rowId xmlns:a16="http://schemas.microsoft.com/office/drawing/2014/main" val="1323919571"/>
                  </a:ext>
                </a:extLst>
              </a:tr>
            </a:tbl>
          </a:graphicData>
        </a:graphic>
      </p:graphicFrame>
      <p:pic>
        <p:nvPicPr>
          <p:cNvPr id="4098" name="Picture 2">
            <a:extLst>
              <a:ext uri="{FF2B5EF4-FFF2-40B4-BE49-F238E27FC236}">
                <a16:creationId xmlns:a16="http://schemas.microsoft.com/office/drawing/2014/main" id="{17C2AF6F-B0E6-1699-5616-3D9492D2D6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700" y="3185658"/>
            <a:ext cx="3352827" cy="1804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160316"/>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TotalTime>
  <Words>1461</Words>
  <Application>Microsoft Office PowerPoint</Application>
  <PresentationFormat>On-screen Show (16:9)</PresentationFormat>
  <Paragraphs>218</Paragraphs>
  <Slides>11</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Symbol</vt:lpstr>
      <vt:lpstr>Times New Roman</vt:lpstr>
      <vt:lpstr>Wingdings</vt:lpstr>
      <vt:lpstr>Simple Light</vt:lpstr>
      <vt:lpstr> Potential Affordable Housing Sites in Richmond</vt:lpstr>
      <vt:lpstr>Affordable Housing </vt:lpstr>
      <vt:lpstr>Affordable Housing</vt:lpstr>
      <vt:lpstr>Willis Farm-Gateway</vt:lpstr>
      <vt:lpstr>Jolina Court/  Buttermilk Development</vt:lpstr>
      <vt:lpstr>Farr Farm</vt:lpstr>
      <vt:lpstr>Browns Court</vt:lpstr>
      <vt:lpstr>Railroad Street Extension</vt:lpstr>
      <vt:lpstr>Riverview Commons</vt:lpstr>
      <vt:lpstr>Conclusions</vt:lpstr>
      <vt:lpstr>Potential Next Steps for the RHC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Potential Affordable Housing Sites in Richmond</dc:title>
  <dc:creator>Keith Oborne</dc:creator>
  <cp:lastModifiedBy>Keith Oborne</cp:lastModifiedBy>
  <cp:revision>8</cp:revision>
  <dcterms:modified xsi:type="dcterms:W3CDTF">2023-08-22T13:56:03Z</dcterms:modified>
</cp:coreProperties>
</file>