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491" r:id="rId3"/>
    <p:sldId id="256" r:id="rId4"/>
    <p:sldId id="315" r:id="rId5"/>
    <p:sldId id="516" r:id="rId6"/>
    <p:sldId id="518" r:id="rId7"/>
    <p:sldId id="502" r:id="rId8"/>
    <p:sldId id="494" r:id="rId9"/>
    <p:sldId id="375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96" y="762"/>
      </p:cViewPr>
      <p:guideLst/>
    </p:cSldViewPr>
  </p:slideViewPr>
  <p:outlineViewPr>
    <p:cViewPr>
      <p:scale>
        <a:sx n="33" d="100"/>
        <a:sy n="33" d="100"/>
      </p:scale>
      <p:origin x="0" y="-11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2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CC4AD4-38D8-4598-9552-A11E6C14247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BB638C9-3960-4489-93B0-098DEAC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5E0E2357-5F72-470E-890C-FB7AB6DB7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7518CE5-8FD2-4D4C-8EF3-5B8D1B9E0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A7CE198-D365-4E89-A7A6-75532E6CA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0407" indent="-303745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6657" indent="-243332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4997" indent="-243332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1659" indent="-243332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4965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8271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1577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4883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825F9E-CF3E-45B1-B4F4-8B7EF1B9CC02}" type="slidenum">
              <a:rPr lang="en-US" altLang="en-US" sz="1300"/>
              <a:pPr/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38C9-3960-4489-93B0-098DEACC7B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38C9-3960-4489-93B0-098DEACC7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38C9-3960-4489-93B0-098DEACC7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6793048-BE25-44EC-ADC2-122FA867D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0407" indent="-303745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6657" indent="-243332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4997" indent="-243332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1659" indent="-243332" defTabSz="976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4965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8271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1577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4883" indent="-243332" defTabSz="976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DD21CE-4E15-47A8-B3F3-22F2C722F052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8675" name="Slide Image Placeholder 1">
            <a:extLst>
              <a:ext uri="{FF2B5EF4-FFF2-40B4-BE49-F238E27FC236}">
                <a16:creationId xmlns:a16="http://schemas.microsoft.com/office/drawing/2014/main" id="{0FD104F2-29C9-4F6D-AEC0-210E7A4E9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>
            <a:extLst>
              <a:ext uri="{FF2B5EF4-FFF2-40B4-BE49-F238E27FC236}">
                <a16:creationId xmlns:a16="http://schemas.microsoft.com/office/drawing/2014/main" id="{72E15D7E-7AB8-434B-A622-403BD94E6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F8A22EEF-387F-4627-AB79-8C7C25102B95}"/>
              </a:ext>
            </a:extLst>
          </p:cNvPr>
          <p:cNvSpPr txBox="1">
            <a:spLocks noGrp="1"/>
          </p:cNvSpPr>
          <p:nvPr/>
        </p:nvSpPr>
        <p:spPr bwMode="auto">
          <a:xfrm>
            <a:off x="5656772" y="7057997"/>
            <a:ext cx="4328270" cy="3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95" tIns="48898" rIns="97795" bIns="48898" anchor="b"/>
          <a:lstStyle>
            <a:lvl1pPr defTabSz="9175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D3F26F9-E9F3-437F-AD03-783EEA0B5A2F}" type="slidenum">
              <a:rPr lang="en-US" altLang="en-US" sz="1300"/>
              <a:pPr algn="r" eaLnBrk="1" hangingPunct="1"/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0990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38C9-3960-4489-93B0-098DEACC7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38C9-3960-4489-93B0-098DEACC7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A976-72A2-4B9A-B607-6FEC54EA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0787-DCFB-4E08-9C23-42241239C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7099-4EEF-472C-AAB8-D7B2D867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EDA2-200F-4282-BA5A-7E321A549164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410D7-C60F-4AA7-96EB-36E9A727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DB72-9BDB-4B7B-A6A9-FC6CE962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6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9DCC-94C1-4D72-B491-2C953B3CD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51A12-0CD9-4F6A-8E2D-51DC1716D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FFDE-015C-4558-9923-A9C030FE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1467-CAE4-4954-8AE1-06031A53AAC4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1AC0-97E0-43B9-871D-86C5028F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57B0-AE45-44A6-9892-22CB490B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1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B3336-3C9D-4C9E-B79E-0A000B4C3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DF3B0-9BAF-4A4E-8351-FA0573834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8AAA-841D-4E47-80CD-42309ED6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5CBC-C771-444F-B49E-1060EE67694D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D7E8-AF39-4215-B809-1386F3F6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03E5-2AB3-4029-AE68-28491173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DA67-A81B-47EA-ABFC-0E2F2FAB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B2B4-640C-4EDD-B10F-FAE20F85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8A7F8-0B0F-487A-A70A-2FDC7B3C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13C0-2A3B-4588-9340-14D9A100EFD3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67AE0-EB4F-4C8D-9116-4122CF36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14D8-FC32-4A79-A5DB-42650CB9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B5D8-526C-430F-ABBA-53ADA24B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D3C07-D8B7-4330-94CB-1268527C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33782-C530-4152-A787-F2646527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B41D-DA38-4B2A-9EE8-6D93197CD84D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34956-04BD-4F2D-AC02-F7EB8B22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60D1-99EB-4F8D-8BB5-FC06A623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3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8724-1949-4CFE-85A2-3F68104A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1FA10-0995-42FE-9FB4-9FF90D4F9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947FB-DB46-4F0C-BF3B-F20FE159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8E07D-1446-4075-B31D-F96912B0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8404-3AB4-410B-9EEF-3DB41F8E66A6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22940-C54B-4C41-AA40-3316B361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885D2-BAD6-40D6-8EC2-A6A558E6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E243-6632-419F-9606-6833CC8D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FB8F5-48A4-4124-A906-D1FB4F3FB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334A-BF76-4FC2-B737-9604E328C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D64B6-DB64-4E5D-8FA1-48B453808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D8BFC-BD2F-4AEC-8D1A-7C5C41B13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A0E70-BB50-4813-A310-C906165C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142-F7E7-4532-BE65-F30E4AFDC311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1B4AD-F35B-41B7-A760-E9279D3F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0868E-7C3B-44AA-8C2D-6BCB651F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9DD3-A9EB-44F9-B833-ABED6AB0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ED5E6-AC2C-4EF1-ACBB-B5A2BB1C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BF5-0012-4CCD-B6A3-A1AE02CCC4CB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2A5A3-269F-4343-BFF8-C394C9DF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78F18-DDDC-480A-8462-0C07F388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DE3F3-2E54-4810-A355-0B42A20B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E92F-3A61-4061-973B-F5969953D431}" type="datetime1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50535-F5A7-4BDF-AD44-B484BF2E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B1932-5AD5-4880-B17A-16F6046C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7948-8445-4CDC-855E-9146853C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70F8-1F8E-47E7-8827-EE5A0696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E3990-D253-4532-93AE-1B6CA12E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F6D04-E158-4064-B4FD-DE5767EB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803-D563-4DFE-AC4F-9549ECE566A0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8D625-24CB-42DF-9FC8-9A692002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A2F94-A13A-4DF7-9668-26420E81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3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F99C-9966-4BED-BEA7-548C9F02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1DB2C-2623-4872-AC37-0D78579C3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4F897-23CE-4646-99B9-8694EF053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B457F-16DE-4067-A6F6-7A0A5BA3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C5F6-22F7-47F9-B99A-C5CC4C505D65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6EA76-1920-4F81-BD69-C6BF14B1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37576-4C8D-4D5A-AE85-051E64ED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82CF-7A7A-4675-B48A-7442C4BB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47102-1EC0-467A-B851-158F9084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690B9-C81C-49C4-8A69-80D68C51E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18DD-6AD7-4A11-A2E5-81F65B3DE379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3623-404E-49F2-9A8B-494F43D99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71A5-83C8-4C0C-89E1-CA6CF1F61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B9E7-78D8-4F56-8C50-C0F3FEA1F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udy.Rosovsky@vermont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>
            <a:extLst>
              <a:ext uri="{FF2B5EF4-FFF2-40B4-BE49-F238E27FC236}">
                <a16:creationId xmlns:a16="http://schemas.microsoft.com/office/drawing/2014/main" id="{83DADE09-D351-41E5-AC08-F01AD333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013" y="355067"/>
            <a:ext cx="6705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Renewing Richmond’s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chemeClr val="bg1"/>
                </a:solidFill>
              </a:rPr>
              <a:t>Conservation Reserve Fund</a:t>
            </a:r>
          </a:p>
        </p:txBody>
      </p:sp>
      <p:pic>
        <p:nvPicPr>
          <p:cNvPr id="4101" name="Picture 9" descr="FallScreenSave1280-800">
            <a:extLst>
              <a:ext uri="{FF2B5EF4-FFF2-40B4-BE49-F238E27FC236}">
                <a16:creationId xmlns:a16="http://schemas.microsoft.com/office/drawing/2014/main" id="{D11948F1-00C8-41B6-A271-A0968136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79" y="1852327"/>
            <a:ext cx="5180421" cy="344369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72A15-DC91-4CE5-8991-4CDC6EE6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6B411-F7DC-4930-893F-D1CFF3222DCF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D6A65-7325-4534-9E55-8997FCF782B2}"/>
              </a:ext>
            </a:extLst>
          </p:cNvPr>
          <p:cNvSpPr/>
          <p:nvPr/>
        </p:nvSpPr>
        <p:spPr>
          <a:xfrm>
            <a:off x="7353208" y="1681797"/>
            <a:ext cx="4223657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18-year successful track record at protecting water and air quality, biodiversity, working farms and forests, outdoor recreation, historic resources and education.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FED1073-C34F-404E-8470-38BEF3C23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09" y="4362744"/>
            <a:ext cx="4223657" cy="18665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FF8A0-EC26-F09E-FE4C-18121F163DDA}"/>
              </a:ext>
            </a:extLst>
          </p:cNvPr>
          <p:cNvSpPr txBox="1"/>
          <p:nvPr/>
        </p:nvSpPr>
        <p:spPr>
          <a:xfrm>
            <a:off x="129021" y="5498110"/>
            <a:ext cx="6904760" cy="101566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by voters 2005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 Renewed by voters 2023 (Yes – 560; No – 201)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brought in over $2.0 Million in outside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D1266-3CD8-1ACF-DD78-60C4DDE4817A}"/>
              </a:ext>
            </a:extLst>
          </p:cNvPr>
          <p:cNvSpPr txBox="1"/>
          <p:nvPr/>
        </p:nvSpPr>
        <p:spPr>
          <a:xfrm rot="19979277">
            <a:off x="986105" y="539731"/>
            <a:ext cx="1141659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18260A-600F-4088-882E-150DA9A470A6}"/>
              </a:ext>
            </a:extLst>
          </p:cNvPr>
          <p:cNvSpPr txBox="1"/>
          <p:nvPr/>
        </p:nvSpPr>
        <p:spPr>
          <a:xfrm>
            <a:off x="3960771" y="7011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Information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D26B9-8944-9BC9-95D1-5145F66AA5E8}"/>
              </a:ext>
            </a:extLst>
          </p:cNvPr>
          <p:cNvSpPr txBox="1"/>
          <p:nvPr/>
        </p:nvSpPr>
        <p:spPr>
          <a:xfrm>
            <a:off x="2836346" y="660190"/>
            <a:ext cx="588235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GOTO Town Website: Conservation Commission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2ABD1-01CF-8291-6113-0DE17DE2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ABF9F-C41D-828F-1A05-A2FB0FFA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219" y="1228142"/>
            <a:ext cx="4237041" cy="54838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A documen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BA222513-54A9-5C2C-58E0-B485A4716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8142"/>
            <a:ext cx="4209596" cy="54838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509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D23B2C-E02F-480E-B11C-02FCD98452C0}"/>
              </a:ext>
            </a:extLst>
          </p:cNvPr>
          <p:cNvSpPr txBox="1"/>
          <p:nvPr/>
        </p:nvSpPr>
        <p:spPr>
          <a:xfrm>
            <a:off x="4176243" y="235970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CRF-Funded Projects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917E6-F93E-49D9-8009-330DFDD6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C53B-34CD-4D31-BFA8-A431284E398E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86FD6-F979-1838-F3FE-7834F5F38F1D}"/>
              </a:ext>
            </a:extLst>
          </p:cNvPr>
          <p:cNvSpPr txBox="1"/>
          <p:nvPr/>
        </p:nvSpPr>
        <p:spPr>
          <a:xfrm>
            <a:off x="7483992" y="1551563"/>
            <a:ext cx="4405227" cy="1877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Recent Projects</a:t>
            </a:r>
            <a:endParaRPr kumimoji="0" lang="en-US" sz="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Conservation / Recreation Panel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Sue Morse trails &amp; wildlife talk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Trails Repair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Gillett Pond Supplement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Amphibian Crossing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20430-E680-CAD0-7A7D-BA969BD2DEC9}"/>
              </a:ext>
            </a:extLst>
          </p:cNvPr>
          <p:cNvSpPr txBox="1"/>
          <p:nvPr/>
        </p:nvSpPr>
        <p:spPr>
          <a:xfrm>
            <a:off x="3154824" y="5929648"/>
            <a:ext cx="588235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GOTO Town Website: Conservation Commission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4C37730-C7C8-5BA7-9165-2C07D0A9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5" y="828042"/>
            <a:ext cx="6858000" cy="44469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80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9401CBE5-19B6-4367-8BAC-3BC5F419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849" y="1732728"/>
            <a:ext cx="8683351" cy="30469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“Protect priority natural areas in order to maintain the health and function of those areas and their ecosystem services.”</a:t>
            </a:r>
          </a:p>
          <a:p>
            <a:pPr>
              <a:spcBef>
                <a:spcPts val="0"/>
              </a:spcBef>
              <a:buNone/>
            </a:pPr>
            <a:endParaRPr lang="en-US" sz="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Arial" panose="020B0604020202020204" pitchFamily="34" charset="0"/>
              </a:rPr>
              <a:t>“Preserve healthy and resilient working lands, agricultural soils.”</a:t>
            </a:r>
          </a:p>
          <a:p>
            <a:pPr>
              <a:spcBef>
                <a:spcPts val="0"/>
              </a:spcBef>
              <a:buNone/>
            </a:pPr>
            <a:endParaRPr lang="en-US" sz="800" dirty="0">
              <a:ea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“Maintain Richmond’s rural character and scenic beauty.”</a:t>
            </a:r>
          </a:p>
          <a:p>
            <a:pPr>
              <a:spcBef>
                <a:spcPts val="0"/>
              </a:spcBef>
              <a:buNone/>
            </a:pPr>
            <a:endParaRPr lang="en-US" sz="800" b="1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“Utilize best management practices for Richmond-owned, publicly accessible natural and recreational areas.”</a:t>
            </a:r>
            <a:endParaRPr lang="en-US" sz="2000" dirty="0"/>
          </a:p>
          <a:p>
            <a:pPr>
              <a:spcBef>
                <a:spcPts val="0"/>
              </a:spcBef>
              <a:buNone/>
            </a:pPr>
            <a:endParaRPr lang="en-US" sz="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“Utilize the conservation reserve fund to protect important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/>
              <a:t>     natural resources and public access to them where appropriate”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E571D-1C00-4BF5-B706-8BB91601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AAF79-DDB1-4057-8F6D-7D0A6417EB3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AA21F-CC67-4FB3-8C18-583C826F8D1A}"/>
              </a:ext>
            </a:extLst>
          </p:cNvPr>
          <p:cNvSpPr/>
          <p:nvPr/>
        </p:nvSpPr>
        <p:spPr>
          <a:xfrm>
            <a:off x="1973314" y="682801"/>
            <a:ext cx="7334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 CRF Advances Town Plan Priorities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A457F7A0-33B7-4FCF-98C8-759A724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614" y="465106"/>
            <a:ext cx="5906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3.8X Return on Taxpayer Funding 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76AEAAA5-E22F-4603-9742-9068DEF3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92" y="1612041"/>
            <a:ext cx="6539593" cy="27084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u="sng" dirty="0"/>
              <a:t>To date</a:t>
            </a:r>
            <a:r>
              <a:rPr lang="en-US" altLang="en-US" sz="2400" b="1" dirty="0"/>
              <a:t>: 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0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  CRF grants:	              $   575, 903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0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 Additional $ generated:   $2,199,533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    </a:t>
            </a:r>
            <a:r>
              <a:rPr lang="en-US" altLang="en-US" sz="2400" b="1" u="sng" dirty="0"/>
              <a:t>Leverage: $1 CRF brought in $3.82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b="1" dirty="0"/>
              <a:t>3.8X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57CDB-4B95-4D00-BE3D-5E42C483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AAF79-DDB1-4057-8F6D-7D0A6417EB3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64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16C9B4-E2DD-1D0D-4245-11D877BEF0BC}"/>
              </a:ext>
            </a:extLst>
          </p:cNvPr>
          <p:cNvSpPr txBox="1"/>
          <p:nvPr/>
        </p:nvSpPr>
        <p:spPr>
          <a:xfrm>
            <a:off x="4525764" y="769434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Need Out There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BFD7D-8AD1-7E83-4B6E-090DACA8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FE8A-17F6-48BF-9256-172E86BF5B7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C7D7E-8F73-A171-111E-3BCC877FA771}"/>
              </a:ext>
            </a:extLst>
          </p:cNvPr>
          <p:cNvSpPr txBox="1"/>
          <p:nvPr/>
        </p:nvSpPr>
        <p:spPr>
          <a:xfrm>
            <a:off x="3355308" y="1633374"/>
            <a:ext cx="5481383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Andrews Community Forest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Winooski River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Trail Repair – Flood damage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Town Center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Greenscaping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VT’s 30x30 Legislation</a:t>
            </a:r>
          </a:p>
        </p:txBody>
      </p:sp>
    </p:spTree>
    <p:extLst>
      <p:ext uri="{BB962C8B-B14F-4D97-AF65-F5344CB8AC3E}">
        <p14:creationId xmlns:p14="http://schemas.microsoft.com/office/powerpoint/2010/main" val="144590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8BA3EF-2D76-54DA-ED5D-802C2021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B9E7-78D8-4F56-8C50-C0F3FEA1F04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56C3F-FE2E-0F88-25E0-7249EFBB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144" y="277256"/>
            <a:ext cx="2073022" cy="5989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FA031-3296-8783-988A-FA73115EE45F}"/>
              </a:ext>
            </a:extLst>
          </p:cNvPr>
          <p:cNvSpPr txBox="1"/>
          <p:nvPr/>
        </p:nvSpPr>
        <p:spPr>
          <a:xfrm>
            <a:off x="988338" y="716024"/>
            <a:ext cx="6301037" cy="4955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Popular Tool for Local Conservation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Consistent voter support since 2005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Last year, over 60 residents chipped in for and signed a Times Ink! ad supporting CRF renewal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More than 70% of voters supported renewal of the CRF and its funding method</a:t>
            </a:r>
          </a:p>
        </p:txBody>
      </p:sp>
    </p:spTree>
    <p:extLst>
      <p:ext uri="{BB962C8B-B14F-4D97-AF65-F5344CB8AC3E}">
        <p14:creationId xmlns:p14="http://schemas.microsoft.com/office/powerpoint/2010/main" val="290783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">
            <a:extLst>
              <a:ext uri="{FF2B5EF4-FFF2-40B4-BE49-F238E27FC236}">
                <a16:creationId xmlns:a16="http://schemas.microsoft.com/office/drawing/2014/main" id="{25BC4DE8-C11C-4700-9C2E-0A4FA788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515" y="183241"/>
            <a:ext cx="67689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u="sng" dirty="0"/>
              <a:t>The Question on Australian Ballot</a:t>
            </a:r>
            <a:endParaRPr lang="en-US" alt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352D6C-0651-40FC-94EB-D80E792E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AAF79-DDB1-4057-8F6D-7D0A6417EB3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CB947-7126-4C51-8BDE-BF6465BE6AB1}"/>
              </a:ext>
            </a:extLst>
          </p:cNvPr>
          <p:cNvSpPr txBox="1"/>
          <p:nvPr/>
        </p:nvSpPr>
        <p:spPr>
          <a:xfrm>
            <a:off x="2382811" y="1705413"/>
            <a:ext cx="7767403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,sans-serif"/>
              </a:rPr>
              <a:t>Article 13</a:t>
            </a:r>
            <a:r>
              <a:rPr lang="en-US" sz="2800" b="1" dirty="0">
                <a:latin typeface="Arial,sans-serif"/>
              </a:rPr>
              <a:t>:</a:t>
            </a:r>
            <a:r>
              <a:rPr lang="en-US" sz="2800" b="1" dirty="0">
                <a:effectLst/>
                <a:latin typeface="Arial,sans-serif"/>
              </a:rPr>
              <a:t> Shall the Town of Richmond vote to approve funding the Conservation </a:t>
            </a:r>
            <a:br>
              <a:rPr lang="en-US" sz="2800" b="1" dirty="0">
                <a:effectLst/>
                <a:latin typeface="Calibri,sans-serif"/>
              </a:rPr>
            </a:br>
            <a:r>
              <a:rPr lang="en-US" sz="2800" b="1" dirty="0">
                <a:effectLst/>
                <a:latin typeface="Arial,sans-serif"/>
              </a:rPr>
              <a:t>Reserve Fund by adding one cent to the municipal tax rate in the 2024-2025 </a:t>
            </a:r>
            <a:br>
              <a:rPr lang="en-US" sz="2800" b="1" dirty="0">
                <a:effectLst/>
                <a:latin typeface="Calibri,sans-serif"/>
              </a:rPr>
            </a:br>
            <a:r>
              <a:rPr lang="en-US" sz="2800" b="1" dirty="0">
                <a:effectLst/>
                <a:latin typeface="Arial,sans-serif"/>
              </a:rPr>
              <a:t>fiscal year? (To be voted by Australian ballot)</a:t>
            </a:r>
            <a:endParaRPr lang="en-US" sz="2800" b="1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94CB8-47F6-3C67-BD07-BD93332B492A}"/>
              </a:ext>
            </a:extLst>
          </p:cNvPr>
          <p:cNvSpPr txBox="1"/>
          <p:nvPr/>
        </p:nvSpPr>
        <p:spPr>
          <a:xfrm>
            <a:off x="4321629" y="4952532"/>
            <a:ext cx="326571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2022: Yes – 839  No – 245</a:t>
            </a:r>
          </a:p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2023: Yes – 560  No – 201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D0D7C-1FB4-ADD0-AD5B-3826F8842FF7}"/>
              </a:ext>
            </a:extLst>
          </p:cNvPr>
          <p:cNvSpPr txBox="1"/>
          <p:nvPr/>
        </p:nvSpPr>
        <p:spPr>
          <a:xfrm>
            <a:off x="3497723" y="848461"/>
            <a:ext cx="491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Funding mechanism 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37667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1">
            <a:extLst>
              <a:ext uri="{FF2B5EF4-FFF2-40B4-BE49-F238E27FC236}">
                <a16:creationId xmlns:a16="http://schemas.microsoft.com/office/drawing/2014/main" id="{6D35F356-C8C4-41F1-AB31-E6E58C15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1675152"/>
            <a:ext cx="608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chemeClr val="bg1"/>
                </a:solidFill>
              </a:rPr>
              <a:t>Questions / Comments?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26F85-DBC4-4992-8FFF-05B365BA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AAF79-DDB1-4057-8F6D-7D0A6417EB3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359A3-0AD0-2CE9-4790-A6D975CB124F}"/>
              </a:ext>
            </a:extLst>
          </p:cNvPr>
          <p:cNvSpPr txBox="1"/>
          <p:nvPr/>
        </p:nvSpPr>
        <p:spPr>
          <a:xfrm>
            <a:off x="427704" y="5874108"/>
            <a:ext cx="702001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/>
              <a:t>Judy Rosovsky, RCC Chair</a:t>
            </a:r>
            <a:r>
              <a:rPr lang="en-US" altLang="en-US" sz="2400" b="1" dirty="0">
                <a:solidFill>
                  <a:schemeClr val="bg1"/>
                </a:solidFill>
              </a:rPr>
              <a:t>: </a:t>
            </a:r>
            <a:r>
              <a:rPr lang="en-US" altLang="en-US" sz="2400" b="1" dirty="0" err="1">
                <a:solidFill>
                  <a:schemeClr val="bg1"/>
                </a:solidFill>
                <a:hlinkClick r:id="rId3"/>
              </a:rPr>
              <a:t>Judy.Rosovsky@vermont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378</Words>
  <Application>Microsoft Office PowerPoint</Application>
  <PresentationFormat>Widescreen</PresentationFormat>
  <Paragraphs>73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Arial,sans-serif</vt:lpstr>
      <vt:lpstr>Calibri</vt:lpstr>
      <vt:lpstr>Calibri Light</vt:lpstr>
      <vt:lpstr>Calibri,sans-serif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Low, Robert B.</dc:creator>
  <cp:lastModifiedBy>Low, Robert B.</cp:lastModifiedBy>
  <cp:revision>69</cp:revision>
  <cp:lastPrinted>2024-01-31T20:18:40Z</cp:lastPrinted>
  <dcterms:created xsi:type="dcterms:W3CDTF">2022-01-28T21:33:20Z</dcterms:created>
  <dcterms:modified xsi:type="dcterms:W3CDTF">2024-02-12T20:31:59Z</dcterms:modified>
</cp:coreProperties>
</file>