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448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dc5f775fac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dc5f775fac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1942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History of ACF purchase and initial public engagement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142500" y="854700"/>
            <a:ext cx="8898372" cy="412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559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5"/>
              <a:buChar char="●"/>
            </a:pPr>
            <a:r>
              <a:rPr lang="en" sz="1055" b="1" dirty="0">
                <a:solidFill>
                  <a:schemeClr val="dk1"/>
                </a:solidFill>
              </a:rPr>
              <a:t>2018 </a:t>
            </a:r>
            <a:r>
              <a:rPr lang="en" sz="1055" dirty="0">
                <a:solidFill>
                  <a:schemeClr val="dk1"/>
                </a:solidFill>
              </a:rPr>
              <a:t> - Richmond purchased 428-acre parcel with support from VLT, Richmond’s Conservation Reserve Fund, USFS’s Community Forest Program</a:t>
            </a:r>
            <a:endParaRPr sz="1055" dirty="0">
              <a:solidFill>
                <a:schemeClr val="dk1"/>
              </a:solidFill>
            </a:endParaRPr>
          </a:p>
          <a:p>
            <a:pPr marL="457200" lvl="0" indent="-29559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5"/>
              <a:buChar char="●"/>
            </a:pPr>
            <a:r>
              <a:rPr lang="en" sz="1055" b="1" dirty="0">
                <a:solidFill>
                  <a:schemeClr val="dk1"/>
                </a:solidFill>
              </a:rPr>
              <a:t>Jan 2018</a:t>
            </a:r>
            <a:r>
              <a:rPr lang="en" sz="1055" dirty="0">
                <a:solidFill>
                  <a:schemeClr val="dk1"/>
                </a:solidFill>
              </a:rPr>
              <a:t> - Public visioning meeting (approx. 80 attendees)</a:t>
            </a:r>
            <a:endParaRPr sz="1055" dirty="0">
              <a:solidFill>
                <a:schemeClr val="dk1"/>
              </a:solidFill>
            </a:endParaRPr>
          </a:p>
          <a:p>
            <a:pPr marL="457200" lvl="0" indent="-29559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5"/>
              <a:buChar char="●"/>
            </a:pPr>
            <a:r>
              <a:rPr lang="en" sz="1055" b="1" dirty="0">
                <a:solidFill>
                  <a:schemeClr val="dk1"/>
                </a:solidFill>
              </a:rPr>
              <a:t>Jan - March 2018</a:t>
            </a:r>
            <a:r>
              <a:rPr lang="en" sz="1055" dirty="0">
                <a:solidFill>
                  <a:schemeClr val="dk1"/>
                </a:solidFill>
              </a:rPr>
              <a:t> - Public visioning online survey (317 responses)</a:t>
            </a:r>
            <a:endParaRPr sz="1055" dirty="0">
              <a:solidFill>
                <a:schemeClr val="dk1"/>
              </a:solidFill>
            </a:endParaRPr>
          </a:p>
          <a:p>
            <a:pPr marL="457200" lvl="0" indent="-29559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5"/>
              <a:buChar char="●"/>
            </a:pPr>
            <a:r>
              <a:rPr lang="en" sz="1055" b="1" dirty="0">
                <a:solidFill>
                  <a:schemeClr val="dk1"/>
                </a:solidFill>
              </a:rPr>
              <a:t>June 2018</a:t>
            </a:r>
            <a:r>
              <a:rPr lang="en" sz="1055" dirty="0">
                <a:solidFill>
                  <a:schemeClr val="dk1"/>
                </a:solidFill>
              </a:rPr>
              <a:t> - Stakeholder interviews with five focus groups: hunting/trapping, education, trail-based recreation, natural resources, neighbors</a:t>
            </a:r>
            <a:endParaRPr sz="1055" dirty="0">
              <a:solidFill>
                <a:schemeClr val="dk1"/>
              </a:solidFill>
            </a:endParaRPr>
          </a:p>
          <a:p>
            <a:pPr marL="457200" lvl="0" indent="-29559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5"/>
              <a:buChar char="●"/>
            </a:pPr>
            <a:r>
              <a:rPr lang="en" sz="1055" b="1" dirty="0">
                <a:solidFill>
                  <a:schemeClr val="dk1"/>
                </a:solidFill>
              </a:rPr>
              <a:t>July 2018</a:t>
            </a:r>
            <a:r>
              <a:rPr lang="en" sz="1055" dirty="0">
                <a:solidFill>
                  <a:schemeClr val="dk1"/>
                </a:solidFill>
              </a:rPr>
              <a:t> - Draft strategy workshop to present plan progress and gather feedback</a:t>
            </a:r>
            <a:endParaRPr sz="1055" dirty="0">
              <a:solidFill>
                <a:schemeClr val="dk1"/>
              </a:solidFill>
            </a:endParaRPr>
          </a:p>
          <a:p>
            <a:pPr marL="457200" lvl="0" indent="-29559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5"/>
              <a:buChar char="●"/>
            </a:pPr>
            <a:r>
              <a:rPr lang="en" sz="1055" b="1" dirty="0">
                <a:solidFill>
                  <a:schemeClr val="dk1"/>
                </a:solidFill>
              </a:rPr>
              <a:t>Sept 2018</a:t>
            </a:r>
            <a:r>
              <a:rPr lang="en" sz="1055" dirty="0">
                <a:solidFill>
                  <a:schemeClr val="dk1"/>
                </a:solidFill>
              </a:rPr>
              <a:t> - Public input meeting on draft management plan (44 attendees, 14 comments in writing); second draft released with additional comment period</a:t>
            </a:r>
            <a:endParaRPr sz="1055" dirty="0">
              <a:solidFill>
                <a:schemeClr val="dk1"/>
              </a:solidFill>
            </a:endParaRPr>
          </a:p>
          <a:p>
            <a:pPr marL="457200" lvl="0" indent="-29559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5"/>
              <a:buChar char="●"/>
            </a:pPr>
            <a:r>
              <a:rPr lang="en" sz="1055" b="1" dirty="0">
                <a:solidFill>
                  <a:schemeClr val="dk1"/>
                </a:solidFill>
              </a:rPr>
              <a:t>Nov 2018</a:t>
            </a:r>
            <a:r>
              <a:rPr lang="en" sz="1055" dirty="0">
                <a:solidFill>
                  <a:schemeClr val="dk1"/>
                </a:solidFill>
              </a:rPr>
              <a:t> - Management plan adopted, approved by selectboard</a:t>
            </a:r>
            <a:endParaRPr sz="1055" dirty="0">
              <a:solidFill>
                <a:schemeClr val="dk1"/>
              </a:solidFill>
            </a:endParaRPr>
          </a:p>
          <a:p>
            <a:pPr marL="457200" lvl="0" indent="-29559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5"/>
              <a:buChar char="●"/>
            </a:pPr>
            <a:r>
              <a:rPr lang="en" sz="1055" b="1" dirty="0">
                <a:solidFill>
                  <a:schemeClr val="dk1"/>
                </a:solidFill>
              </a:rPr>
              <a:t>Sept - Dec 2020 </a:t>
            </a:r>
            <a:r>
              <a:rPr lang="en" sz="1055" dirty="0">
                <a:solidFill>
                  <a:schemeClr val="dk1"/>
                </a:solidFill>
              </a:rPr>
              <a:t>– Trail design RFP drafted (looking to hire an ecologist and a trail designer), reviewed by members of the public, approved</a:t>
            </a:r>
            <a:endParaRPr sz="1055" dirty="0">
              <a:solidFill>
                <a:schemeClr val="dk1"/>
              </a:solidFill>
            </a:endParaRPr>
          </a:p>
          <a:p>
            <a:pPr marL="457200" lvl="0" indent="-29559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5"/>
              <a:buChar char="●"/>
            </a:pPr>
            <a:r>
              <a:rPr lang="en" sz="1055" b="1" dirty="0">
                <a:solidFill>
                  <a:schemeClr val="dk1"/>
                </a:solidFill>
              </a:rPr>
              <a:t>May 2021</a:t>
            </a:r>
            <a:r>
              <a:rPr lang="en" sz="1055" dirty="0">
                <a:solidFill>
                  <a:schemeClr val="dk1"/>
                </a:solidFill>
              </a:rPr>
              <a:t> - Public walk held at ACF with Arrowwood (ecology consultant) and Sinuosity (trail consultant) to share proposed trail design</a:t>
            </a:r>
            <a:endParaRPr sz="1055" dirty="0">
              <a:solidFill>
                <a:schemeClr val="dk1"/>
              </a:solidFill>
            </a:endParaRPr>
          </a:p>
          <a:p>
            <a:pPr marL="457200" lvl="0" indent="-29559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5"/>
              <a:buChar char="●"/>
            </a:pPr>
            <a:r>
              <a:rPr lang="en" sz="1055" b="1" dirty="0">
                <a:solidFill>
                  <a:schemeClr val="dk1"/>
                </a:solidFill>
              </a:rPr>
              <a:t>June 2021 </a:t>
            </a:r>
            <a:r>
              <a:rPr lang="en" sz="1055" dirty="0">
                <a:solidFill>
                  <a:schemeClr val="dk1"/>
                </a:solidFill>
              </a:rPr>
              <a:t>- Public presentation by Arrowwood and Sinuosity of proposed trail design</a:t>
            </a:r>
            <a:endParaRPr sz="1055" dirty="0">
              <a:solidFill>
                <a:schemeClr val="dk1"/>
              </a:solidFill>
            </a:endParaRPr>
          </a:p>
          <a:p>
            <a:pPr marL="457200" lvl="0" indent="-29559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5"/>
              <a:buChar char="●"/>
            </a:pPr>
            <a:r>
              <a:rPr lang="en" sz="1055" b="1" dirty="0">
                <a:solidFill>
                  <a:schemeClr val="dk1"/>
                </a:solidFill>
              </a:rPr>
              <a:t>March 2022</a:t>
            </a:r>
            <a:r>
              <a:rPr lang="en" sz="1055" dirty="0">
                <a:solidFill>
                  <a:schemeClr val="dk1"/>
                </a:solidFill>
              </a:rPr>
              <a:t> - Online public comments form launched seeking feedback on proposed trail design</a:t>
            </a:r>
            <a:endParaRPr sz="1055" dirty="0">
              <a:solidFill>
                <a:schemeClr val="dk1"/>
              </a:solidFill>
            </a:endParaRPr>
          </a:p>
          <a:p>
            <a:pPr marL="457200" lvl="0" indent="-29559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5"/>
              <a:buChar char="●"/>
            </a:pPr>
            <a:r>
              <a:rPr lang="en" sz="1055" b="1" dirty="0">
                <a:solidFill>
                  <a:schemeClr val="dk1"/>
                </a:solidFill>
              </a:rPr>
              <a:t>April - May 2022</a:t>
            </a:r>
            <a:r>
              <a:rPr lang="en" sz="1055" dirty="0">
                <a:solidFill>
                  <a:schemeClr val="dk1"/>
                </a:solidFill>
              </a:rPr>
              <a:t> - 128 public comments received and thematically coded by ACFC; publicly release formal responses addressing 25 emergent themes/concerns in the comments</a:t>
            </a:r>
            <a:endParaRPr sz="1055" dirty="0">
              <a:solidFill>
                <a:schemeClr val="dk1"/>
              </a:solidFill>
            </a:endParaRPr>
          </a:p>
          <a:p>
            <a:pPr marL="457200" lvl="0" indent="-29559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5"/>
              <a:buChar char="●"/>
            </a:pPr>
            <a:r>
              <a:rPr lang="en" sz="1055" b="1" dirty="0">
                <a:solidFill>
                  <a:schemeClr val="dk1"/>
                </a:solidFill>
              </a:rPr>
              <a:t>May - Oct 2022</a:t>
            </a:r>
            <a:r>
              <a:rPr lang="en" sz="1055" dirty="0">
                <a:solidFill>
                  <a:schemeClr val="dk1"/>
                </a:solidFill>
              </a:rPr>
              <a:t> - Members of ACFC meet 1:1 with community members particularly engaged during public meetings and other forums </a:t>
            </a:r>
            <a:endParaRPr sz="1055" dirty="0">
              <a:solidFill>
                <a:schemeClr val="dk1"/>
              </a:solidFill>
            </a:endParaRPr>
          </a:p>
          <a:p>
            <a:pPr marL="457200" lvl="0" indent="-29559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5"/>
              <a:buChar char="●"/>
            </a:pPr>
            <a:r>
              <a:rPr lang="en" sz="1055" b="1" dirty="0">
                <a:solidFill>
                  <a:schemeClr val="dk1"/>
                </a:solidFill>
              </a:rPr>
              <a:t>March 2023</a:t>
            </a:r>
            <a:r>
              <a:rPr lang="en" sz="1055" dirty="0">
                <a:solidFill>
                  <a:schemeClr val="dk1"/>
                </a:solidFill>
              </a:rPr>
              <a:t> - Public meeting facilitated by professional third-party consultant to solicit feedback on proposed Management Plan revisions</a:t>
            </a:r>
            <a:endParaRPr sz="1055" dirty="0">
              <a:solidFill>
                <a:schemeClr val="dk1"/>
              </a:solidFill>
            </a:endParaRPr>
          </a:p>
          <a:p>
            <a:pPr marL="457200" lvl="0" indent="-295592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055"/>
              <a:buChar char="●"/>
            </a:pPr>
            <a:r>
              <a:rPr lang="en" sz="1055" b="1" dirty="0">
                <a:solidFill>
                  <a:schemeClr val="dk1"/>
                </a:solidFill>
              </a:rPr>
              <a:t>Ongoing</a:t>
            </a:r>
            <a:r>
              <a:rPr lang="en" sz="1055" dirty="0">
                <a:solidFill>
                  <a:schemeClr val="dk1"/>
                </a:solidFill>
              </a:rPr>
              <a:t> - Monthly public committee meetings that include statements from attending community members</a:t>
            </a:r>
            <a:endParaRPr sz="1055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Microsoft Office PowerPoint</Application>
  <PresentationFormat>On-screen Show (16:9)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History of ACF purchase and initial public engagement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ACF purchase and initial public engagement</dc:title>
  <cp:lastModifiedBy>Nick Neverisky</cp:lastModifiedBy>
  <cp:revision>1</cp:revision>
  <dcterms:modified xsi:type="dcterms:W3CDTF">2023-06-02T18:11:42Z</dcterms:modified>
</cp:coreProperties>
</file>