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2_82790703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14_D6C5BAFB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6" r:id="rId5"/>
    <p:sldId id="260" r:id="rId6"/>
    <p:sldId id="274" r:id="rId7"/>
    <p:sldId id="259" r:id="rId8"/>
    <p:sldId id="275" r:id="rId9"/>
    <p:sldId id="258" r:id="rId10"/>
    <p:sldId id="261" r:id="rId11"/>
    <p:sldId id="262" r:id="rId12"/>
    <p:sldId id="286" r:id="rId13"/>
    <p:sldId id="265" r:id="rId14"/>
    <p:sldId id="288" r:id="rId15"/>
    <p:sldId id="281" r:id="rId16"/>
    <p:sldId id="285" r:id="rId17"/>
    <p:sldId id="289" r:id="rId18"/>
    <p:sldId id="276" r:id="rId19"/>
    <p:sldId id="277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26A320-EB31-6127-DB8A-C6DDA31FC02B}" name="Jason Charest" initials="JC" userId="S::jcharest@ccrpcvt.org::9bc4bd10-69b3-4257-bf5a-2d1a228a9c83" providerId="AD"/>
  <p188:author id="{7384C92D-9B11-7AD0-C9B9-569B90A81541}" name="Maki, Erik" initials="ME" userId="S::Erik.Maki@wsp.com::88ea9c5f-2885-4c2b-9a9e-cb821896b681" providerId="AD"/>
  <p188:author id="{B348C380-A783-2055-4512-0F52FF92545F}" name="Maki, Erik" initials="ME" userId="S::erik.maki@wsp.com::88ea9c5f-2885-4c2b-9a9e-cb821896b681" providerId="AD"/>
  <p188:author id="{9FC6A3EC-A710-E318-7840-7BE7087EA1FB}" name="Dally, Annabelle" initials="DA" userId="S::Annabelle.Dally@wsp.com::05d2b081-e871-493e-82af-0c1df194d606" providerId="AD"/>
  <p188:author id="{F4CDD6F9-32FA-98E0-137E-885349E25B88}" name="Thomas, Kayla" initials="TK" userId="S::Kayla.Thomas@wsp.com::41a6077c-ed6d-4361-b1b4-bbe3a9533f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60D"/>
    <a:srgbClr val="71AAC0"/>
    <a:srgbClr val="78A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52ACBF-925B-456C-933D-41C22CCBD0A7}" v="226" dt="2024-03-21T15:45:32.562"/>
    <p1510:client id="{4672D514-8B09-5592-01B3-A5ADEDE7C26B}" v="2" dt="2024-03-21T15:08:15.396"/>
    <p1510:client id="{7E7C88CD-F4B6-4763-A9FB-1229C5243623}" v="6" dt="2024-03-21T15:22:34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5" autoAdjust="0"/>
    <p:restoredTop sz="80505" autoAdjust="0"/>
  </p:normalViewPr>
  <p:slideViewPr>
    <p:cSldViewPr snapToGrid="0">
      <p:cViewPr varScale="1">
        <p:scale>
          <a:sx n="92" d="100"/>
          <a:sy n="92" d="100"/>
        </p:scale>
        <p:origin x="102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omments/modernComment_102_827907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20A79B-03B8-41D0-B005-F6069748244D}" authorId="{9FC6A3EC-A710-E318-7840-7BE7087EA1FB}" created="2024-03-21T15:20:57.915">
    <pc:sldMkLst xmlns:pc="http://schemas.microsoft.com/office/powerpoint/2013/main/command">
      <pc:docMk/>
      <pc:sldMk cId="2188969731" sldId="258"/>
    </pc:sldMkLst>
    <p188:replyLst>
      <p188:reply id="{1C00EA59-53A2-449C-B4D1-CF8ADB472CD5}" authorId="{7384C92D-9B11-7AD0-C9B9-569B90A81541}" created="2024-03-21T15:39:20.083">
        <p188:txBody>
          <a:bodyPr/>
          <a:lstStyle/>
          <a:p>
            <a:r>
              <a:rPr lang="en-US"/>
              <a:t>No it also includes the two A + B villages</a:t>
            </a:r>
          </a:p>
        </p188:txBody>
      </p188:reply>
      <p188:reply id="{1DD3DB22-A68B-4950-81F7-634DC302CB2D}" authorId="{7384C92D-9B11-7AD0-C9B9-569B90A81541}" created="2024-03-21T15:40:07.951">
        <p188:txBody>
          <a:bodyPr/>
          <a:lstStyle/>
          <a:p>
            <a:r>
              <a:rPr lang="en-US"/>
              <a:t>It is a little confusing, but this is the graphic they included in their application to the CCRPC</a:t>
            </a:r>
          </a:p>
        </p188:txBody>
      </p188:reply>
    </p188:replyLst>
    <p188:txBody>
      <a:bodyPr/>
      <a:lstStyle/>
      <a:p>
        <a:r>
          <a:rPr lang="en-US"/>
          <a:t>Just to confirm, this study only includes the roadway between these intersections correct? If that is the case, I think this is good for context, but we will want to make it clear to the public that the conceptual design for the intersections will come later (verbally).</a:t>
        </a:r>
      </a:p>
    </p188:txBody>
  </p188:cm>
</p188:cmLst>
</file>

<file path=ppt/comments/modernComment_114_D6C5BA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042D8D-F0E2-4BE4-8157-4E5122100394}" authorId="{9FC6A3EC-A710-E318-7840-7BE7087EA1FB}" created="2024-03-21T15:06:01.721">
    <pc:sldMkLst xmlns:pc="http://schemas.microsoft.com/office/powerpoint/2013/main/command">
      <pc:docMk/>
      <pc:sldMk cId="3603282683" sldId="276"/>
    </pc:sldMkLst>
    <p188:txBody>
      <a:bodyPr/>
      <a:lstStyle/>
      <a:p>
        <a:r>
          <a:rPr lang="en-US"/>
          <a:t>You don’t need to do this now. But I think it is helpful for the public to see the full picture including what the project team is doing behind the scenes, advisory meetings, and most important public participation opportunities.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3-21T15:16:37.164" authorId="{7384C92D-9B11-7AD0-C9B9-569B90A81541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3F5EA-79B0-4237-9D23-3273A5E2F9F0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E5CF6-D01D-4C77-85CC-D961A37B8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3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rpcvt.org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sp.com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82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08853-9FC5-3FFD-A230-145469AB9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2AAD7-76FB-222B-10B9-37DA1CFA7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5CFAD-4DDB-C877-B675-9968A933C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1776D-220E-C745-3C97-2399D096A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7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24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Jason Charest, PE, PTP </a:t>
            </a:r>
            <a:r>
              <a:rPr lang="en-US" sz="1800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(he/him)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Senior Transportation Planning Engineer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Chittenden County Regional Planning Commission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110 West Canal Street, Suite 202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Winooski, VT 05404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(802) 861-0127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>
                <a:solidFill>
                  <a:srgbClr val="6868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www.ccrpcvt.org</a:t>
            </a:r>
            <a:endParaRPr lang="en-US" sz="1800" i="1" u="sng" dirty="0">
              <a:solidFill>
                <a:srgbClr val="68686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i="1" u="sng" dirty="0">
              <a:solidFill>
                <a:srgbClr val="68686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Annabelle Dally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Senior Consultant, Communications &amp; Public Involvement | US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Northeast</a:t>
            </a:r>
            <a:r>
              <a:rPr lang="fr-FR" sz="18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Region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T+ 1 603 263-8865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M+ 1 802 825-2555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Kevin McCarthy, PE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Senior Traffic Engineer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T: (617) 531-8178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100 Summer Street, 13</a:t>
            </a:r>
            <a:r>
              <a:rPr lang="fr-FR" sz="1800" baseline="300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</a:t>
            </a: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Boston, MA 02110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1E25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srgbClr val="F9423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 tooltip="wsp.com"/>
              </a:rPr>
              <a:t>wsp.com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9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80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8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6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8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0B085-D3BA-F980-7289-9E96217F1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6FFA2-821C-1BF6-09CE-5541BC788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70836-863E-5F79-01BD-7032B8C9D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4FFBF-4379-1C0B-A35C-DECA6D61E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41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9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FA809-46E7-5DA3-8B0A-55EA9DF8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7D3565-BA75-687B-D95B-16E5634F8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61FA8-C105-091E-DB57-38EDECFF1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5E6DE-1574-1DDD-E934-3D748A4F8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66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5CF6-D01D-4C77-85CC-D961A37B8A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8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rgbClr val="78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3AEEC60-4343-1848-DDEE-A08F8DF6B06E}"/>
              </a:ext>
            </a:extLst>
          </p:cNvPr>
          <p:cNvSpPr/>
          <p:nvPr userDrawn="1"/>
        </p:nvSpPr>
        <p:spPr>
          <a:xfrm>
            <a:off x="-1" y="5918479"/>
            <a:ext cx="12192001" cy="1733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EC27FE-2E66-EC09-47CD-4E232C276F3A}"/>
              </a:ext>
            </a:extLst>
          </p:cNvPr>
          <p:cNvSpPr/>
          <p:nvPr userDrawn="1"/>
        </p:nvSpPr>
        <p:spPr>
          <a:xfrm>
            <a:off x="0" y="5991268"/>
            <a:ext cx="12192000" cy="873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9EA0EC-E322-CBAF-46CF-931E911EE5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84" y="6038433"/>
            <a:ext cx="4829175" cy="714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508BC-4405-DEDC-73AD-5849F20446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94" y="5985449"/>
            <a:ext cx="1835171" cy="8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486400"/>
            <a:ext cx="1218882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542435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705739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513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50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2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7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rgbClr val="78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54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9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3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1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05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20465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04658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07" y="594359"/>
            <a:ext cx="2783711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307" y="2926080"/>
            <a:ext cx="2783711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83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39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5918479"/>
            <a:ext cx="12192001" cy="1733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0" y="5991268"/>
            <a:ext cx="12192000" cy="873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rgbClr val="78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9A8E197-D6D2-81BF-D554-357E97781F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84" y="6038433"/>
            <a:ext cx="4829175" cy="714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D186A-B7A9-352B-FFBC-E8F12377506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94" y="5985449"/>
            <a:ext cx="1835171" cy="8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6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4_D6C5BAFB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crpcvt.org/Cochran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nabelle.Dally@wsp.com" TargetMode="External"/><Relationship Id="rId5" Type="http://schemas.openxmlformats.org/officeDocument/2006/relationships/hyperlink" Target="mailto:Kevin.McCarthy@wsp.com" TargetMode="External"/><Relationship Id="rId10" Type="http://schemas.openxmlformats.org/officeDocument/2006/relationships/image" Target="../media/image14.svg"/><Relationship Id="rId4" Type="http://schemas.openxmlformats.org/officeDocument/2006/relationships/hyperlink" Target="mailto:jcharest@ccrpcvt.org" TargetMode="Externa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8279070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BB6B2-4B5A-E3B2-30D8-11291C9BD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000" b="1" dirty="0">
                <a:solidFill>
                  <a:schemeClr val="tx1"/>
                </a:solidFill>
              </a:rPr>
              <a:t>Richmond</a:t>
            </a:r>
            <a:r>
              <a:rPr lang="en-US" sz="7000" dirty="0">
                <a:solidFill>
                  <a:schemeClr val="tx1"/>
                </a:solidFill>
              </a:rPr>
              <a:t> </a:t>
            </a:r>
            <a:br>
              <a:rPr lang="en-US" sz="7000" dirty="0">
                <a:solidFill>
                  <a:schemeClr val="tx1"/>
                </a:solidFill>
              </a:rPr>
            </a:br>
            <a:r>
              <a:rPr lang="en-US" sz="5400" i="1" dirty="0">
                <a:latin typeface="Calibri" panose="020F0502020204030204" pitchFamily="34" charset="0"/>
                <a:cs typeface="Arial" panose="020B0604020202020204" pitchFamily="34" charset="0"/>
              </a:rPr>
              <a:t>Village Scoping Study</a:t>
            </a:r>
            <a:br>
              <a:rPr lang="en-US" sz="5400" i="1" dirty="0">
                <a:solidFill>
                  <a:schemeClr val="tx1"/>
                </a:solidFill>
              </a:rPr>
            </a:br>
            <a:r>
              <a:rPr lang="en-US" sz="5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Cochran Road Corridor Study </a:t>
            </a:r>
            <a:endParaRPr lang="en-US" sz="5400" i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59A4D-B370-0BB7-DD2B-6E16B2B2F5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TUESDAY, APRIL 9, 2024</a:t>
            </a:r>
          </a:p>
          <a:p>
            <a:r>
              <a:rPr lang="en-US" dirty="0"/>
              <a:t>5:30 PM</a:t>
            </a:r>
          </a:p>
        </p:txBody>
      </p:sp>
    </p:spTree>
    <p:extLst>
      <p:ext uri="{BB962C8B-B14F-4D97-AF65-F5344CB8AC3E}">
        <p14:creationId xmlns:p14="http://schemas.microsoft.com/office/powerpoint/2010/main" val="38787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2E062-0695-C7EF-B879-F6887587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 – Cochran Road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D4DCC-1BB6-8C05-E32E-A26C1539D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3069" y="1845735"/>
            <a:ext cx="404261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Right of way: +/- XX feet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Pavement width: +/- XX feet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AADT (20XX)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Daily total – </a:t>
            </a:r>
            <a:r>
              <a:rPr lang="en-US" dirty="0" err="1"/>
              <a:t>x,xxx</a:t>
            </a:r>
            <a:r>
              <a:rPr lang="en-US" dirty="0"/>
              <a:t> vehicles per day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Northbound – </a:t>
            </a:r>
            <a:r>
              <a:rPr lang="en-US" dirty="0" err="1"/>
              <a:t>x,xxx</a:t>
            </a:r>
            <a:r>
              <a:rPr lang="en-US" dirty="0"/>
              <a:t> vehicles per day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Southbound – </a:t>
            </a:r>
            <a:r>
              <a:rPr lang="en-US" dirty="0" err="1"/>
              <a:t>x,xxx</a:t>
            </a:r>
            <a:r>
              <a:rPr lang="en-US" dirty="0"/>
              <a:t> vehicles per day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Speed limit – XX miles per hour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946BA-636F-5E83-66FA-41A19D84B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>
          <a:xfrm>
            <a:off x="1201553" y="1845735"/>
            <a:ext cx="5587466" cy="3804911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73172-4A85-2443-8A13-6FEC1B5020D8}"/>
              </a:ext>
            </a:extLst>
          </p:cNvPr>
          <p:cNvSpPr txBox="1"/>
          <p:nvPr/>
        </p:nvSpPr>
        <p:spPr>
          <a:xfrm>
            <a:off x="1263344" y="4950162"/>
            <a:ext cx="20834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Text</a:t>
            </a:r>
          </a:p>
          <a:p>
            <a:r>
              <a:rPr lang="en-US" dirty="0"/>
              <a:t>                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3F696F-4599-6DBD-1F73-0DFB780F57B4}"/>
              </a:ext>
            </a:extLst>
          </p:cNvPr>
          <p:cNvCxnSpPr>
            <a:cxnSpLocks/>
          </p:cNvCxnSpPr>
          <p:nvPr/>
        </p:nvCxnSpPr>
        <p:spPr>
          <a:xfrm>
            <a:off x="1375151" y="5142399"/>
            <a:ext cx="800100" cy="0"/>
          </a:xfrm>
          <a:prstGeom prst="line">
            <a:avLst/>
          </a:prstGeom>
          <a:ln w="38100">
            <a:solidFill>
              <a:srgbClr val="FF86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B8035C-0168-637D-815A-85C7BED7DDB6}"/>
              </a:ext>
            </a:extLst>
          </p:cNvPr>
          <p:cNvCxnSpPr>
            <a:cxnSpLocks/>
          </p:cNvCxnSpPr>
          <p:nvPr/>
        </p:nvCxnSpPr>
        <p:spPr>
          <a:xfrm>
            <a:off x="1375151" y="5389305"/>
            <a:ext cx="8001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9849488-A5FC-DAD6-F799-78FA3FBE6D65}"/>
              </a:ext>
            </a:extLst>
          </p:cNvPr>
          <p:cNvGrpSpPr/>
          <p:nvPr/>
        </p:nvGrpSpPr>
        <p:grpSpPr>
          <a:xfrm>
            <a:off x="6167968" y="1981030"/>
            <a:ext cx="453647" cy="520315"/>
            <a:chOff x="11515683" y="1229549"/>
            <a:chExt cx="453647" cy="520315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B90B8021-84F4-C46D-80BA-12282DB0E86C}"/>
                </a:ext>
              </a:extLst>
            </p:cNvPr>
            <p:cNvSpPr/>
            <p:nvPr/>
          </p:nvSpPr>
          <p:spPr>
            <a:xfrm rot="16200000">
              <a:off x="11508331" y="1236901"/>
              <a:ext cx="468352" cy="4536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4FE110-CE04-92AC-58EA-BD7D0B374DA9}"/>
                </a:ext>
              </a:extLst>
            </p:cNvPr>
            <p:cNvSpPr txBox="1"/>
            <p:nvPr/>
          </p:nvSpPr>
          <p:spPr>
            <a:xfrm>
              <a:off x="11579856" y="1380532"/>
              <a:ext cx="28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38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A75AC-D2D3-0D3C-C3A4-45A9E9BB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E7B3-397F-E468-7B74-7DCB8603E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 – Major Travel Corridors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4D948-FC91-12DA-B62A-77384224B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3069" y="1845735"/>
            <a:ext cx="404261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368F4-A9D3-ED68-0225-72B7832740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/>
        </p:blipFill>
        <p:spPr>
          <a:xfrm>
            <a:off x="1201553" y="1845735"/>
            <a:ext cx="5587466" cy="3804911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219717-9659-044A-203A-3CCC22242103}"/>
              </a:ext>
            </a:extLst>
          </p:cNvPr>
          <p:cNvGrpSpPr/>
          <p:nvPr/>
        </p:nvGrpSpPr>
        <p:grpSpPr>
          <a:xfrm>
            <a:off x="6167968" y="1981030"/>
            <a:ext cx="453647" cy="520315"/>
            <a:chOff x="11515683" y="1229549"/>
            <a:chExt cx="453647" cy="520315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E89AD236-842F-E21A-B821-939B4259F66D}"/>
                </a:ext>
              </a:extLst>
            </p:cNvPr>
            <p:cNvSpPr/>
            <p:nvPr/>
          </p:nvSpPr>
          <p:spPr>
            <a:xfrm rot="16200000">
              <a:off x="11508331" y="1236901"/>
              <a:ext cx="468352" cy="4536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46C5F-90B0-3A21-CDD5-AF3935757A7F}"/>
                </a:ext>
              </a:extLst>
            </p:cNvPr>
            <p:cNvSpPr txBox="1"/>
            <p:nvPr/>
          </p:nvSpPr>
          <p:spPr>
            <a:xfrm>
              <a:off x="11579856" y="1380532"/>
              <a:ext cx="28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24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2E062-0695-C7EF-B879-F6887587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Places &amp; Trails – Cochran Road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D4DCC-1BB6-8C05-E32E-A26C1539D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4936" y="1793041"/>
            <a:ext cx="4716134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1 Fays Corner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2 Johnnie Brook Trail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3 Huntington, Cochran, Thompson, Bridge St Intersection; Farr Complex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4 Preston Forest Legacy &amp; River Trail Access; Trail Crossing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5 Cochran’s Ski Area &amp; Trails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6 </a:t>
            </a:r>
            <a:r>
              <a:rPr lang="en-US" sz="1800" dirty="0" err="1"/>
              <a:t>Overocker</a:t>
            </a:r>
            <a:r>
              <a:rPr lang="en-US" sz="1800" dirty="0"/>
              <a:t> &amp; </a:t>
            </a:r>
            <a:r>
              <a:rPr lang="en-US" sz="1800" dirty="0" err="1"/>
              <a:t>Beeken</a:t>
            </a:r>
            <a:r>
              <a:rPr lang="en-US" sz="1800" dirty="0"/>
              <a:t> Rivershore Parking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7 Bombardier Meadow; Trail Crossing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42B09-7698-4E81-F0AA-3CE1142B6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930" y="2116180"/>
            <a:ext cx="7004252" cy="3459726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166257-A513-1124-D683-9B2016B9E15F}"/>
              </a:ext>
            </a:extLst>
          </p:cNvPr>
          <p:cNvGrpSpPr/>
          <p:nvPr/>
        </p:nvGrpSpPr>
        <p:grpSpPr>
          <a:xfrm>
            <a:off x="180930" y="2005886"/>
            <a:ext cx="453647" cy="520315"/>
            <a:chOff x="11515683" y="1229549"/>
            <a:chExt cx="453647" cy="520315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811AFDA4-CE37-10BB-3349-DB697F887A4C}"/>
                </a:ext>
              </a:extLst>
            </p:cNvPr>
            <p:cNvSpPr/>
            <p:nvPr/>
          </p:nvSpPr>
          <p:spPr>
            <a:xfrm rot="16200000">
              <a:off x="11508331" y="1236901"/>
              <a:ext cx="468352" cy="4536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F7F070-9E9B-FF45-1CB7-E7B6E592A2E2}"/>
                </a:ext>
              </a:extLst>
            </p:cNvPr>
            <p:cNvSpPr txBox="1"/>
            <p:nvPr/>
          </p:nvSpPr>
          <p:spPr>
            <a:xfrm>
              <a:off x="11579856" y="1380532"/>
              <a:ext cx="28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49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385F21-9B14-7661-BC9E-28B6CBFF78B0}"/>
              </a:ext>
            </a:extLst>
          </p:cNvPr>
          <p:cNvSpPr txBox="1">
            <a:spLocks/>
          </p:cNvSpPr>
          <p:nvPr/>
        </p:nvSpPr>
        <p:spPr>
          <a:xfrm>
            <a:off x="5220928" y="965200"/>
            <a:ext cx="5999002" cy="492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8000" b="1" dirty="0">
                <a:solidFill>
                  <a:schemeClr val="tx2"/>
                </a:solidFill>
              </a:rPr>
              <a:t>Public Feedback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7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23997-BBA0-59EE-5399-F2E57638D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579B5-304C-E5B2-2A22-3A239BFD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BC71FD-C6EA-4CF7-EED2-528B5E40B780}"/>
              </a:ext>
            </a:extLst>
          </p:cNvPr>
          <p:cNvGrpSpPr/>
          <p:nvPr/>
        </p:nvGrpSpPr>
        <p:grpSpPr>
          <a:xfrm>
            <a:off x="4602480" y="1829914"/>
            <a:ext cx="6553200" cy="3968246"/>
            <a:chOff x="4722968" y="1064258"/>
            <a:chExt cx="7469032" cy="48048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2B1C82-4256-76EE-0324-FC2B037CF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8" b="8378"/>
            <a:stretch/>
          </p:blipFill>
          <p:spPr>
            <a:xfrm>
              <a:off x="4722968" y="1064258"/>
              <a:ext cx="7469032" cy="480483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accent6"/>
              </a:solidFill>
            </a:ln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C197281-49DE-309C-5AA0-78770EDCBE5E}"/>
                </a:ext>
              </a:extLst>
            </p:cNvPr>
            <p:cNvGrpSpPr/>
            <p:nvPr/>
          </p:nvGrpSpPr>
          <p:grpSpPr>
            <a:xfrm>
              <a:off x="8726351" y="3606121"/>
              <a:ext cx="260008" cy="394210"/>
              <a:chOff x="8726351" y="3606121"/>
              <a:chExt cx="260008" cy="39421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5284AE9-109F-F360-77C7-B2546587A03C}"/>
                  </a:ext>
                </a:extLst>
              </p:cNvPr>
              <p:cNvSpPr/>
              <p:nvPr/>
            </p:nvSpPr>
            <p:spPr>
              <a:xfrm>
                <a:off x="8726351" y="3681127"/>
                <a:ext cx="260008" cy="244199"/>
              </a:xfrm>
              <a:prstGeom prst="ellipse">
                <a:avLst/>
              </a:prstGeom>
              <a:solidFill>
                <a:srgbClr val="FFFF00"/>
              </a:solidFill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Text Box 29">
                <a:extLst>
                  <a:ext uri="{FF2B5EF4-FFF2-40B4-BE49-F238E27FC236}">
                    <a16:creationId xmlns:a16="http://schemas.microsoft.com/office/drawing/2014/main" id="{53770C23-E017-5440-EED6-2D0AFE2D5D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40781" y="3606121"/>
                <a:ext cx="231148" cy="394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</a:ln>
                    <a:solidFill>
                      <a:schemeClr val="accent6"/>
                    </a:solidFill>
                    <a:effectLst>
                      <a:outerShdw blurRad="38100" dist="19050" dir="2700000" algn="tl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</a:rPr>
                  <a:t>C</a:t>
                </a:r>
                <a:endParaRPr lang="en-US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0438689-7DF3-FD3E-825E-936DD2CF8100}"/>
                </a:ext>
              </a:extLst>
            </p:cNvPr>
            <p:cNvGrpSpPr/>
            <p:nvPr/>
          </p:nvGrpSpPr>
          <p:grpSpPr>
            <a:xfrm>
              <a:off x="11594018" y="4313324"/>
              <a:ext cx="269096" cy="394210"/>
              <a:chOff x="11594018" y="4313324"/>
              <a:chExt cx="269096" cy="3942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6C1432F-67D6-60B5-268D-A4F47D2C9D0C}"/>
                  </a:ext>
                </a:extLst>
              </p:cNvPr>
              <p:cNvSpPr/>
              <p:nvPr/>
            </p:nvSpPr>
            <p:spPr>
              <a:xfrm>
                <a:off x="11594018" y="4384011"/>
                <a:ext cx="269096" cy="252836"/>
              </a:xfrm>
              <a:prstGeom prst="ellipse">
                <a:avLst/>
              </a:prstGeom>
              <a:solidFill>
                <a:srgbClr val="FFFF00"/>
              </a:solidFill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" name="Text Box 29">
                <a:extLst>
                  <a:ext uri="{FF2B5EF4-FFF2-40B4-BE49-F238E27FC236}">
                    <a16:creationId xmlns:a16="http://schemas.microsoft.com/office/drawing/2014/main" id="{B7487640-BE4F-E9B7-6C17-1DF116BE6F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9876" y="4313324"/>
                <a:ext cx="229878" cy="394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</a:ln>
                    <a:solidFill>
                      <a:schemeClr val="accent6"/>
                    </a:solidFill>
                    <a:effectLst>
                      <a:outerShdw blurRad="38100" dist="19050" dir="2700000" algn="tl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</a:rPr>
                  <a:t>B</a:t>
                </a:r>
                <a:endParaRPr lang="en-US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C93133-379F-FA3D-F2F8-DF6D1A3970F1}"/>
                </a:ext>
              </a:extLst>
            </p:cNvPr>
            <p:cNvGrpSpPr/>
            <p:nvPr/>
          </p:nvGrpSpPr>
          <p:grpSpPr>
            <a:xfrm>
              <a:off x="5344728" y="2131025"/>
              <a:ext cx="270486" cy="327077"/>
              <a:chOff x="5344728" y="2131025"/>
              <a:chExt cx="270486" cy="32707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B303A6E-79A2-95FB-EB54-7248620A2580}"/>
                  </a:ext>
                </a:extLst>
              </p:cNvPr>
              <p:cNvSpPr/>
              <p:nvPr/>
            </p:nvSpPr>
            <p:spPr>
              <a:xfrm>
                <a:off x="5381171" y="2175154"/>
                <a:ext cx="234043" cy="250916"/>
              </a:xfrm>
              <a:prstGeom prst="ellipse">
                <a:avLst/>
              </a:prstGeom>
              <a:solidFill>
                <a:srgbClr val="FFFF00"/>
              </a:solidFill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" name="Text Box 28">
                <a:extLst>
                  <a:ext uri="{FF2B5EF4-FFF2-40B4-BE49-F238E27FC236}">
                    <a16:creationId xmlns:a16="http://schemas.microsoft.com/office/drawing/2014/main" id="{416E2615-1518-0544-59D5-D6720267D5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4728" y="2131025"/>
                <a:ext cx="234044" cy="327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</a:ln>
                    <a:solidFill>
                      <a:schemeClr val="accent6"/>
                    </a:solidFill>
                    <a:effectLst>
                      <a:outerShdw blurRad="38100" dist="19050" dir="2700000" algn="tl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</a:rPr>
                  <a:t>A</a:t>
                </a:r>
                <a:endParaRPr lang="en-US" sz="1400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0F19B0-0FD5-FD44-B112-B141DD9DDF9E}"/>
              </a:ext>
            </a:extLst>
          </p:cNvPr>
          <p:cNvGrpSpPr/>
          <p:nvPr/>
        </p:nvGrpSpPr>
        <p:grpSpPr>
          <a:xfrm>
            <a:off x="11515683" y="1229549"/>
            <a:ext cx="453647" cy="520315"/>
            <a:chOff x="11515683" y="1229549"/>
            <a:chExt cx="453647" cy="520315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6821ABC5-7AA7-F678-6575-3D33366B10E9}"/>
                </a:ext>
              </a:extLst>
            </p:cNvPr>
            <p:cNvSpPr/>
            <p:nvPr/>
          </p:nvSpPr>
          <p:spPr>
            <a:xfrm rot="16200000">
              <a:off x="11508331" y="1236901"/>
              <a:ext cx="468352" cy="4536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D6FE23-4550-46F8-A026-38D4CB8BD616}"/>
                </a:ext>
              </a:extLst>
            </p:cNvPr>
            <p:cNvSpPr txBox="1"/>
            <p:nvPr/>
          </p:nvSpPr>
          <p:spPr>
            <a:xfrm>
              <a:off x="11579856" y="1380532"/>
              <a:ext cx="28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0A71BF8-A6CB-3022-B070-CF2BF5AD9A90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241484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1. Pedestrians</a:t>
            </a:r>
          </a:p>
          <a:p>
            <a:r>
              <a:rPr lang="en-US" i="1" dirty="0"/>
              <a:t>2. Cyclists</a:t>
            </a:r>
          </a:p>
          <a:p>
            <a:r>
              <a:rPr lang="en-US" i="1" dirty="0"/>
              <a:t>3. Shared Paths, connections</a:t>
            </a:r>
          </a:p>
          <a:p>
            <a:r>
              <a:rPr lang="en-US" i="1" dirty="0"/>
              <a:t>4. Parking</a:t>
            </a:r>
          </a:p>
          <a:p>
            <a:r>
              <a:rPr lang="en-US" i="1" dirty="0"/>
              <a:t>5. Safety</a:t>
            </a:r>
          </a:p>
          <a:p>
            <a:r>
              <a:rPr lang="en-US" i="1" dirty="0"/>
              <a:t>6. Traffic Calming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2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D6BE-E4D1-20CD-4811-042FB910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– how to stay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FDF7B-3C96-1877-7AE1-A0809604B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Introduction – March 26, 2024</a:t>
            </a:r>
          </a:p>
          <a:p>
            <a:r>
              <a:rPr lang="en-US" i="1" dirty="0"/>
              <a:t>Task 1. Local Concerns Meeting – April 9</a:t>
            </a:r>
          </a:p>
          <a:p>
            <a:r>
              <a:rPr lang="en-US" i="1" dirty="0"/>
              <a:t>Task 2. Village Scoping Study – (April – June)</a:t>
            </a:r>
          </a:p>
          <a:p>
            <a:r>
              <a:rPr lang="en-US" i="1" dirty="0"/>
              <a:t>Task 3. Traffic Calming Priorities – (July – August)</a:t>
            </a:r>
          </a:p>
          <a:p>
            <a:r>
              <a:rPr lang="en-US" i="1" dirty="0"/>
              <a:t>Task 4. Cochran Road Corridor Study – (August – September)</a:t>
            </a:r>
          </a:p>
          <a:p>
            <a:r>
              <a:rPr lang="en-US" i="1" dirty="0"/>
              <a:t>Task 5. Study Recommendations – (September – October)</a:t>
            </a:r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826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D6BE-E4D1-20CD-4811-042FB910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D3C253-5F8E-A1E0-0165-D0A20A20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5" y="2055195"/>
            <a:ext cx="28575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DBC34-EA31-D6F1-E223-EA953675A44B}"/>
              </a:ext>
            </a:extLst>
          </p:cNvPr>
          <p:cNvSpPr txBox="1"/>
          <p:nvPr/>
        </p:nvSpPr>
        <p:spPr>
          <a:xfrm>
            <a:off x="622385" y="2790027"/>
            <a:ext cx="395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Jason Charest, PE, PTP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Senior Transportation Planning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Engineer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CCRPC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(802) 861-0127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hlinkClick r:id="rId4"/>
              </a:rPr>
              <a:t>jcharest@ccrpcvt.org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1D7C1-D28E-3B03-0A9D-1FB616F4D417}"/>
              </a:ext>
            </a:extLst>
          </p:cNvPr>
          <p:cNvSpPr txBox="1"/>
          <p:nvPr/>
        </p:nvSpPr>
        <p:spPr>
          <a:xfrm>
            <a:off x="4840146" y="2790027"/>
            <a:ext cx="3321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Kevin McCarthy, PE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Senior Transportation Engineer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i="1" dirty="0">
              <a:solidFill>
                <a:srgbClr val="6A74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6A74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WSP USA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(617) 531-8178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6A74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Kevin.McCarthy@wsp.com</a:t>
            </a:r>
            <a:endParaRPr lang="en-US" i="1" dirty="0">
              <a:solidFill>
                <a:srgbClr val="6A74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AD602-BD4C-E7FE-5E48-D7A24BE85F87}"/>
              </a:ext>
            </a:extLst>
          </p:cNvPr>
          <p:cNvSpPr txBox="1"/>
          <p:nvPr/>
        </p:nvSpPr>
        <p:spPr>
          <a:xfrm>
            <a:off x="8427283" y="2790027"/>
            <a:ext cx="3734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6A74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Annabelle Dally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6A74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Communications &amp; Public Involvement </a:t>
            </a: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Manager</a:t>
            </a:r>
            <a:endParaRPr lang="en-US" i="1" dirty="0">
              <a:solidFill>
                <a:srgbClr val="6A74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6A74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WSP USA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A74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(802) 825-2555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6A74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Annabelle.Dally@wsp.com</a:t>
            </a:r>
            <a:r>
              <a:rPr lang="en-US" i="1" dirty="0">
                <a:solidFill>
                  <a:srgbClr val="6A74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800" i="1" dirty="0">
              <a:solidFill>
                <a:srgbClr val="6A74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32B40721-955F-4932-4DD8-DA42311C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93" y="2055194"/>
            <a:ext cx="128672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2B1C76F-7246-90FA-CDC0-310D80A0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497" y="2055193"/>
            <a:ext cx="128672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17790-4F97-42C7-1AF5-77CEEDC4FA63}"/>
              </a:ext>
            </a:extLst>
          </p:cNvPr>
          <p:cNvSpPr txBox="1"/>
          <p:nvPr/>
        </p:nvSpPr>
        <p:spPr>
          <a:xfrm>
            <a:off x="4574943" y="5111343"/>
            <a:ext cx="472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rgbClr val="0563C1"/>
                </a:solidFill>
                <a:highlight>
                  <a:srgbClr val="FFFF00"/>
                </a:highlight>
                <a:latin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https://ccrpcvt.org/Cochran</a:t>
            </a:r>
            <a:r>
              <a:rPr lang="en-US" sz="2400" u="sng" dirty="0">
                <a:solidFill>
                  <a:srgbClr val="0563C1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Road</a:t>
            </a:r>
          </a:p>
        </p:txBody>
      </p:sp>
      <p:pic>
        <p:nvPicPr>
          <p:cNvPr id="10" name="Graphic 9" descr="Monitor with solid fill">
            <a:extLst>
              <a:ext uri="{FF2B5EF4-FFF2-40B4-BE49-F238E27FC236}">
                <a16:creationId xmlns:a16="http://schemas.microsoft.com/office/drawing/2014/main" id="{9A97EC98-50B1-B230-3406-6D0849242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79938" y="4677522"/>
            <a:ext cx="1395005" cy="13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5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385F21-9B14-7661-BC9E-28B6CBFF78B0}"/>
              </a:ext>
            </a:extLst>
          </p:cNvPr>
          <p:cNvSpPr txBox="1">
            <a:spLocks/>
          </p:cNvSpPr>
          <p:nvPr/>
        </p:nvSpPr>
        <p:spPr>
          <a:xfrm>
            <a:off x="5220928" y="965200"/>
            <a:ext cx="5999002" cy="492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8000" b="1">
                <a:solidFill>
                  <a:schemeClr val="tx2"/>
                </a:solidFill>
              </a:rPr>
              <a:t>Supplemental Slides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14D5CC-4A85-3BDE-BD49-7DA09DE2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592E808-7809-0ACF-A910-5E11654EB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Project Overview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marR="0" lvl="1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 Team Introduction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marR="0" lvl="1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 Goals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marR="0" lvl="1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 Limits/Locus Map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marR="0" lvl="1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Planning Context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Existing Conditions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marR="0" lvl="1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 level overview</a:t>
            </a:r>
          </a:p>
          <a:p>
            <a:pPr marL="800100" marR="0" lvl="1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Roadway and Sidewalk elements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marR="0" lvl="1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Intersection overview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Discussion of Opportunities and Concerns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0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14D5CC-4A85-3BDE-BD49-7DA09DE2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9630486-E683-3E87-16CB-5437A1C82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2" y="2336181"/>
            <a:ext cx="4829175" cy="714375"/>
          </a:xfrm>
          <a:prstGeom prst="rect">
            <a:avLst/>
          </a:prstGeom>
        </p:spPr>
      </p:pic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01B15F6F-0F34-2387-96C8-10F6B5773EFD}"/>
              </a:ext>
            </a:extLst>
          </p:cNvPr>
          <p:cNvSpPr txBox="1">
            <a:spLocks/>
          </p:cNvSpPr>
          <p:nvPr/>
        </p:nvSpPr>
        <p:spPr>
          <a:xfrm>
            <a:off x="5602637" y="1737360"/>
            <a:ext cx="6424048" cy="403575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71AA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Jason Charest</a:t>
            </a: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, PE, PTP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solidFill>
                  <a:srgbClr val="71AA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Senior Transportation Planning Engineer</a:t>
            </a:r>
            <a:endParaRPr lang="en-US" sz="2200" dirty="0">
              <a:solidFill>
                <a:srgbClr val="71AA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Erik Maki, PE, PTOP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solidFill>
                  <a:srgbClr val="71AAC0"/>
                </a:solidFill>
                <a:latin typeface="Calibri" panose="020F0502020204030204" pitchFamily="34" charset="0"/>
              </a:rPr>
              <a:t>Senior Director, Traffic Engineering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Kevin McCarthy, PE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solidFill>
                  <a:srgbClr val="71AA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Senior Transportation Engineer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Annabelle Dally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solidFill>
                  <a:srgbClr val="71AA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Communications &amp; Public Involvement </a:t>
            </a:r>
            <a:r>
              <a:rPr lang="en-US" sz="2200" i="1" dirty="0">
                <a:solidFill>
                  <a:srgbClr val="71AA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i="1" dirty="0">
              <a:solidFill>
                <a:srgbClr val="71AA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 panose="020F0502020204030204" pitchFamily="34" charset="0"/>
              </a:rPr>
              <a:t>Zachary Gavel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solidFill>
                  <a:srgbClr val="71AAC0"/>
                </a:solidFill>
                <a:latin typeface="Calibri" panose="020F0502020204030204" pitchFamily="34" charset="0"/>
              </a:rPr>
              <a:t>Transportation Planner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9D6C24-3B85-FDCF-E322-B8CDC496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2" y="4253812"/>
            <a:ext cx="128672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07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56AAC-187F-1512-5530-7E0DC3AA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96002-D38F-0124-1145-D0A7302C2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Scoping Study – Village centers; Richmond and Jonesville.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Corridor Study – Cochran Road; build on the recommendations and alternatives presented in the </a:t>
            </a:r>
            <a:r>
              <a:rPr lang="en-US" sz="2800" i="1" dirty="0"/>
              <a:t>Town of Richmond Bike, Walk, and Trails Plan</a:t>
            </a:r>
            <a:r>
              <a:rPr lang="en-US" sz="28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Traffic Calming – evaluate the temporary traffic calming measures and recommend permanent traffic calming solutions.</a:t>
            </a:r>
          </a:p>
        </p:txBody>
      </p:sp>
    </p:spTree>
    <p:extLst>
      <p:ext uri="{BB962C8B-B14F-4D97-AF65-F5344CB8AC3E}">
        <p14:creationId xmlns:p14="http://schemas.microsoft.com/office/powerpoint/2010/main" val="79901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D6BE-E4D1-20CD-4811-042FB910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FDF7B-3C96-1877-7AE1-A0809604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92641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Identify new infrastructure such as sidewalks that can be incorporated into the village centers.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Identify specific on-road and off-road improvements and multi-modal </a:t>
            </a:r>
            <a:r>
              <a:rPr lang="en-US" sz="2800" dirty="0">
                <a:latin typeface="Arial" panose="020B0604020202020204" pitchFamily="34" charset="0"/>
              </a:rPr>
              <a:t>strategies that address safety, capacity and connectivity for pedestrians and cyclists on Cochran Road.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Evaluate the study on temporary traffic calming measures and recommend permanent traffic calming solutions.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300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E2090-EE67-063C-77E8-A59E9BF4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81CC4-D448-F37F-6FB5-F7F7E971C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3625689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Project Limits:</a:t>
            </a:r>
          </a:p>
          <a:p>
            <a:pPr marL="514350" indent="-514350">
              <a:buAutoNum type="alphaUcPeriod"/>
            </a:pPr>
            <a:r>
              <a:rPr lang="en-US" sz="3200" dirty="0"/>
              <a:t>Richmond Village</a:t>
            </a:r>
          </a:p>
          <a:p>
            <a:pPr marL="514350" indent="-514350">
              <a:buAutoNum type="alphaUcPeriod"/>
            </a:pPr>
            <a:r>
              <a:rPr lang="en-US" sz="3200" dirty="0"/>
              <a:t>Jonesville</a:t>
            </a:r>
          </a:p>
          <a:p>
            <a:pPr marL="514350" indent="-514350">
              <a:buAutoNum type="alphaUcPeriod"/>
            </a:pPr>
            <a:r>
              <a:rPr lang="en-US" sz="3200" dirty="0"/>
              <a:t>Cochran Road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C7548-B948-775C-4C74-31684A434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8378"/>
          <a:stretch/>
        </p:blipFill>
        <p:spPr>
          <a:xfrm>
            <a:off x="4722968" y="1064258"/>
            <a:ext cx="7469032" cy="48048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CC26C44-F82C-54C2-2554-2E29AA994D4F}"/>
              </a:ext>
            </a:extLst>
          </p:cNvPr>
          <p:cNvSpPr/>
          <p:nvPr/>
        </p:nvSpPr>
        <p:spPr>
          <a:xfrm>
            <a:off x="5381171" y="2175154"/>
            <a:ext cx="234043" cy="250916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448BB6-7ABD-9ED2-299A-38A8BAE42C53}"/>
              </a:ext>
            </a:extLst>
          </p:cNvPr>
          <p:cNvSpPr/>
          <p:nvPr/>
        </p:nvSpPr>
        <p:spPr>
          <a:xfrm>
            <a:off x="8726351" y="3681127"/>
            <a:ext cx="260008" cy="244199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id="{EED61F48-E5F0-6053-0065-50F8F8F1B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81" y="3606121"/>
            <a:ext cx="231148" cy="3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n w="3175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chemeClr val="accent6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endParaRPr lang="en-US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1E95D9-74A4-8D08-FC1F-6497EDC980D0}"/>
              </a:ext>
            </a:extLst>
          </p:cNvPr>
          <p:cNvGrpSpPr/>
          <p:nvPr/>
        </p:nvGrpSpPr>
        <p:grpSpPr>
          <a:xfrm>
            <a:off x="11594018" y="4313324"/>
            <a:ext cx="269096" cy="394210"/>
            <a:chOff x="11594018" y="4313324"/>
            <a:chExt cx="269096" cy="3942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765862-AFCE-035B-AAF0-3B0C87FFEE47}"/>
                </a:ext>
              </a:extLst>
            </p:cNvPr>
            <p:cNvSpPr/>
            <p:nvPr/>
          </p:nvSpPr>
          <p:spPr>
            <a:xfrm>
              <a:off x="11594018" y="4384011"/>
              <a:ext cx="269096" cy="252836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" name="Text Box 29">
              <a:extLst>
                <a:ext uri="{FF2B5EF4-FFF2-40B4-BE49-F238E27FC236}">
                  <a16:creationId xmlns:a16="http://schemas.microsoft.com/office/drawing/2014/main" id="{83FCE486-89EF-C655-84FD-EBFB59A23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9876" y="4313324"/>
              <a:ext cx="229878" cy="394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</a:ln>
                  <a:solidFill>
                    <a:schemeClr val="accent6"/>
                  </a:solidFill>
                  <a:effectLst>
                    <a:outerShdw blurRad="38100" dist="19050" dir="2700000" algn="tl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</a:rPr>
                <a:t>B</a:t>
              </a:r>
              <a:endParaRPr lang="en-US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7" name="Text Box 28">
            <a:extLst>
              <a:ext uri="{FF2B5EF4-FFF2-40B4-BE49-F238E27FC236}">
                <a16:creationId xmlns:a16="http://schemas.microsoft.com/office/drawing/2014/main" id="{42DF8296-A3B4-F749-6DC9-D2462F202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727" y="2131025"/>
            <a:ext cx="306930" cy="3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n w="3175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chemeClr val="accent6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endParaRPr lang="en-US" sz="14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ED78E6-23F7-8B37-07FE-909E849A29F0}"/>
              </a:ext>
            </a:extLst>
          </p:cNvPr>
          <p:cNvGrpSpPr/>
          <p:nvPr/>
        </p:nvGrpSpPr>
        <p:grpSpPr>
          <a:xfrm>
            <a:off x="11515683" y="1229549"/>
            <a:ext cx="453647" cy="520315"/>
            <a:chOff x="11515683" y="1229549"/>
            <a:chExt cx="453647" cy="520315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BF615E5-837D-1FE1-03E3-4D833F5C9C5F}"/>
                </a:ext>
              </a:extLst>
            </p:cNvPr>
            <p:cNvSpPr/>
            <p:nvPr/>
          </p:nvSpPr>
          <p:spPr>
            <a:xfrm rot="16200000">
              <a:off x="11508331" y="1236901"/>
              <a:ext cx="468352" cy="4536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16C20B-1EF1-ADDA-F4E1-57B71DA1130C}"/>
                </a:ext>
              </a:extLst>
            </p:cNvPr>
            <p:cNvSpPr txBox="1"/>
            <p:nvPr/>
          </p:nvSpPr>
          <p:spPr>
            <a:xfrm>
              <a:off x="11579856" y="1380532"/>
              <a:ext cx="28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9697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9A98-DB00-76FE-4E16-610B74BB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Previous Studies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D8B99-B9A2-1E17-F297-A58FEA122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10058400" cy="736282"/>
          </a:xfrm>
        </p:spPr>
        <p:txBody>
          <a:bodyPr>
            <a:normAutofit/>
          </a:bodyPr>
          <a:lstStyle/>
          <a:p>
            <a:r>
              <a:rPr lang="en-US" sz="3200" i="1" u="sng" dirty="0"/>
              <a:t>2022 Richmond BIKE.WALK.TRAILS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D3B54E-D0A9-33C2-C590-81467FF78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5480165" cy="3378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Evaluate options to improve: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traffic Calming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safety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 bicycle/pedestrian connectivity </a:t>
            </a:r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97F799D-22BC-BFC1-477D-2BBECD715B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" t="185" r="315" b="734"/>
          <a:stretch/>
        </p:blipFill>
        <p:spPr>
          <a:xfrm>
            <a:off x="6667500" y="2473641"/>
            <a:ext cx="5054599" cy="3203259"/>
          </a:xfrm>
        </p:spPr>
      </p:pic>
    </p:spTree>
    <p:extLst>
      <p:ext uri="{BB962C8B-B14F-4D97-AF65-F5344CB8AC3E}">
        <p14:creationId xmlns:p14="http://schemas.microsoft.com/office/powerpoint/2010/main" val="1951564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5EAB9-6765-311E-34A2-AA1A6C50F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1201553" y="1845735"/>
            <a:ext cx="5587466" cy="3804911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2E062-0695-C7EF-B879-F6887587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 – Richmond Village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D4DCC-1BB6-8C05-E32E-A26C1539D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1512" y="1845735"/>
            <a:ext cx="387416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902CE-CE20-B3CD-3659-787BAAB8387C}"/>
              </a:ext>
            </a:extLst>
          </p:cNvPr>
          <p:cNvSpPr txBox="1"/>
          <p:nvPr/>
        </p:nvSpPr>
        <p:spPr>
          <a:xfrm>
            <a:off x="1263344" y="4950162"/>
            <a:ext cx="20834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X</a:t>
            </a:r>
          </a:p>
          <a:p>
            <a:r>
              <a:rPr lang="en-US" dirty="0"/>
              <a:t>                 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48F009-B106-63C8-CF1F-307AEFE28224}"/>
              </a:ext>
            </a:extLst>
          </p:cNvPr>
          <p:cNvCxnSpPr>
            <a:cxnSpLocks/>
          </p:cNvCxnSpPr>
          <p:nvPr/>
        </p:nvCxnSpPr>
        <p:spPr>
          <a:xfrm>
            <a:off x="1375151" y="5142399"/>
            <a:ext cx="800100" cy="0"/>
          </a:xfrm>
          <a:prstGeom prst="line">
            <a:avLst/>
          </a:prstGeom>
          <a:ln w="38100">
            <a:solidFill>
              <a:srgbClr val="FF86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9B1B83-621D-9319-A297-CB29ECCCB104}"/>
              </a:ext>
            </a:extLst>
          </p:cNvPr>
          <p:cNvCxnSpPr>
            <a:cxnSpLocks/>
          </p:cNvCxnSpPr>
          <p:nvPr/>
        </p:nvCxnSpPr>
        <p:spPr>
          <a:xfrm>
            <a:off x="1375151" y="5389305"/>
            <a:ext cx="8001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5CA827D-35CD-54DC-87CE-2E0DDF533A62}"/>
              </a:ext>
            </a:extLst>
          </p:cNvPr>
          <p:cNvGrpSpPr/>
          <p:nvPr/>
        </p:nvGrpSpPr>
        <p:grpSpPr>
          <a:xfrm>
            <a:off x="6199189" y="1954135"/>
            <a:ext cx="453647" cy="520315"/>
            <a:chOff x="11515683" y="1229549"/>
            <a:chExt cx="453647" cy="520315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C6F9D92D-8C53-DB36-86A2-E2988A04A84D}"/>
                </a:ext>
              </a:extLst>
            </p:cNvPr>
            <p:cNvSpPr/>
            <p:nvPr/>
          </p:nvSpPr>
          <p:spPr>
            <a:xfrm rot="16200000">
              <a:off x="11508331" y="1236901"/>
              <a:ext cx="468352" cy="4536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C75046-D413-EAB3-230F-1AEB77A2F480}"/>
                </a:ext>
              </a:extLst>
            </p:cNvPr>
            <p:cNvSpPr txBox="1"/>
            <p:nvPr/>
          </p:nvSpPr>
          <p:spPr>
            <a:xfrm>
              <a:off x="11579856" y="1380532"/>
              <a:ext cx="28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33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7CAE7-E7F0-8C7E-5F5E-5FEC1F946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ED0D9-FCF3-4FD8-5D05-C7D5B6D97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" b="2738"/>
          <a:stretch/>
        </p:blipFill>
        <p:spPr>
          <a:xfrm>
            <a:off x="1201553" y="1845735"/>
            <a:ext cx="5587466" cy="3804911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6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2E1C0-7926-0EE0-F1EB-26F17C95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 – Jonesville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ADA07-BC1B-83DD-124A-6BF80DB41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1512" y="1845735"/>
            <a:ext cx="387416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796CCA-B098-6893-4FB1-553BB7FFEAD6}"/>
              </a:ext>
            </a:extLst>
          </p:cNvPr>
          <p:cNvSpPr txBox="1"/>
          <p:nvPr/>
        </p:nvSpPr>
        <p:spPr>
          <a:xfrm>
            <a:off x="1263344" y="4950162"/>
            <a:ext cx="20834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X</a:t>
            </a:r>
          </a:p>
          <a:p>
            <a:r>
              <a:rPr lang="en-US" dirty="0"/>
              <a:t>                 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EE13B3-D51D-2259-AB77-2933FBDA4878}"/>
              </a:ext>
            </a:extLst>
          </p:cNvPr>
          <p:cNvCxnSpPr>
            <a:cxnSpLocks/>
          </p:cNvCxnSpPr>
          <p:nvPr/>
        </p:nvCxnSpPr>
        <p:spPr>
          <a:xfrm>
            <a:off x="1375151" y="5142399"/>
            <a:ext cx="800100" cy="0"/>
          </a:xfrm>
          <a:prstGeom prst="line">
            <a:avLst/>
          </a:prstGeom>
          <a:ln w="38100">
            <a:solidFill>
              <a:srgbClr val="FF86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A43A14-D6EA-2E9E-31CF-2F7AE2D4B2CE}"/>
              </a:ext>
            </a:extLst>
          </p:cNvPr>
          <p:cNvCxnSpPr>
            <a:cxnSpLocks/>
          </p:cNvCxnSpPr>
          <p:nvPr/>
        </p:nvCxnSpPr>
        <p:spPr>
          <a:xfrm>
            <a:off x="1375151" y="5389305"/>
            <a:ext cx="8001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913573E-C425-CCE6-A6B7-BE199308D3E0}"/>
              </a:ext>
            </a:extLst>
          </p:cNvPr>
          <p:cNvGrpSpPr/>
          <p:nvPr/>
        </p:nvGrpSpPr>
        <p:grpSpPr>
          <a:xfrm>
            <a:off x="6199189" y="1954135"/>
            <a:ext cx="453647" cy="520315"/>
            <a:chOff x="11515683" y="1229549"/>
            <a:chExt cx="453647" cy="520315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AFDF105-6B16-81AF-AB26-850DC3944EE1}"/>
                </a:ext>
              </a:extLst>
            </p:cNvPr>
            <p:cNvSpPr/>
            <p:nvPr/>
          </p:nvSpPr>
          <p:spPr>
            <a:xfrm rot="16200000">
              <a:off x="11508331" y="1236901"/>
              <a:ext cx="468352" cy="4536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61ED7F-7259-9752-BAA3-D4E4DCEF1D01}"/>
                </a:ext>
              </a:extLst>
            </p:cNvPr>
            <p:cNvSpPr txBox="1"/>
            <p:nvPr/>
          </p:nvSpPr>
          <p:spPr>
            <a:xfrm>
              <a:off x="11579856" y="1380532"/>
              <a:ext cx="28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13916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6">
      <a:dk1>
        <a:srgbClr val="156B92"/>
      </a:dk1>
      <a:lt1>
        <a:srgbClr val="FFFFFF"/>
      </a:lt1>
      <a:dk2>
        <a:srgbClr val="71AAC0"/>
      </a:dk2>
      <a:lt2>
        <a:srgbClr val="FFC000"/>
      </a:lt2>
      <a:accent1>
        <a:srgbClr val="156B92"/>
      </a:accent1>
      <a:accent2>
        <a:srgbClr val="71AAC0"/>
      </a:accent2>
      <a:accent3>
        <a:srgbClr val="C8DDE6"/>
      </a:accent3>
      <a:accent4>
        <a:srgbClr val="9A9B9C"/>
      </a:accent4>
      <a:accent5>
        <a:srgbClr val="666465"/>
      </a:accent5>
      <a:accent6>
        <a:srgbClr val="000000"/>
      </a:accent6>
      <a:hlink>
        <a:srgbClr val="156B92"/>
      </a:hlink>
      <a:folHlink>
        <a:srgbClr val="71AAC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D22C9B0-007A-45E4-A6A2-62E23D24E98B}">
  <we:reference id="b0430364-2ab6-47cd-907e-f8b72239b204" version="3.19.222.0" store="EXCatalog" storeType="EXCatalog"/>
  <we:alternateReferences>
    <we:reference id="WA200000729" version="3.19.222.0" store="en-IE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BBBFA6CE85F04494038721A7C3346B" ma:contentTypeVersion="13" ma:contentTypeDescription="Create a new document." ma:contentTypeScope="" ma:versionID="dce313289106fb398c6385ccc9aaf19f">
  <xsd:schema xmlns:xsd="http://www.w3.org/2001/XMLSchema" xmlns:xs="http://www.w3.org/2001/XMLSchema" xmlns:p="http://schemas.microsoft.com/office/2006/metadata/properties" xmlns:ns2="2b1c33b2-e02b-4675-81d1-b0472e6805d7" xmlns:ns3="ef89499c-a7df-4743-b1a7-d641a7383367" targetNamespace="http://schemas.microsoft.com/office/2006/metadata/properties" ma:root="true" ma:fieldsID="344bc7977d7306833cf0bf20f4ec03a6" ns2:_="" ns3:_="">
    <xsd:import namespace="2b1c33b2-e02b-4675-81d1-b0472e6805d7"/>
    <xsd:import namespace="ef89499c-a7df-4743-b1a7-d641a73833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1c33b2-e02b-4675-81d1-b0472e680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5d298e1-810f-4711-8be9-ef4702f2a3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499c-a7df-4743-b1a7-d641a738336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7b18d4d-7269-47b8-b97e-1dbe822ace31}" ma:internalName="TaxCatchAll" ma:showField="CatchAllData" ma:web="ef89499c-a7df-4743-b1a7-d641a73833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1c33b2-e02b-4675-81d1-b0472e6805d7">
      <Terms xmlns="http://schemas.microsoft.com/office/infopath/2007/PartnerControls"/>
    </lcf76f155ced4ddcb4097134ff3c332f>
    <TaxCatchAll xmlns="ef89499c-a7df-4743-b1a7-d641a7383367" xsi:nil="true"/>
  </documentManagement>
</p:properties>
</file>

<file path=customXml/itemProps1.xml><?xml version="1.0" encoding="utf-8"?>
<ds:datastoreItem xmlns:ds="http://schemas.openxmlformats.org/officeDocument/2006/customXml" ds:itemID="{02CA0009-359A-4900-94D3-D7D3F3C239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FD6C4D-A062-421D-8625-215BA055A98A}">
  <ds:schemaRefs>
    <ds:schemaRef ds:uri="2b1c33b2-e02b-4675-81d1-b0472e6805d7"/>
    <ds:schemaRef ds:uri="ef89499c-a7df-4743-b1a7-d641a73833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A27EFD-F496-485D-A65C-301A18D2B0EF}">
  <ds:schemaRefs>
    <ds:schemaRef ds:uri="2b1c33b2-e02b-4675-81d1-b0472e6805d7"/>
    <ds:schemaRef ds:uri="ef89499c-a7df-4743-b1a7-d641a738336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d234255-e20f-4205-88a5-9658a402999b}" enabled="0" method="" siteId="{3d234255-e20f-4205-88a5-9658a402999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2213</TotalTime>
  <Words>692</Words>
  <Application>Microsoft Office PowerPoint</Application>
  <PresentationFormat>Widescreen</PresentationFormat>
  <Paragraphs>186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Symbol</vt:lpstr>
      <vt:lpstr>Wingdings</vt:lpstr>
      <vt:lpstr>Retrospect</vt:lpstr>
      <vt:lpstr>Richmond  Village Scoping Study Cochran Road Corridor Study </vt:lpstr>
      <vt:lpstr>Agenda</vt:lpstr>
      <vt:lpstr>Project Team</vt:lpstr>
      <vt:lpstr>Project Context</vt:lpstr>
      <vt:lpstr>Project Goals</vt:lpstr>
      <vt:lpstr>Study Area</vt:lpstr>
      <vt:lpstr>Review of Previous Studies</vt:lpstr>
      <vt:lpstr>Existing Conditions – Richmond Village</vt:lpstr>
      <vt:lpstr>Existing Conditions – Jonesville</vt:lpstr>
      <vt:lpstr>Existing Conditions – Cochran Road</vt:lpstr>
      <vt:lpstr>Study Area – Major Travel Corridors</vt:lpstr>
      <vt:lpstr>Places &amp; Trails – Cochran Road</vt:lpstr>
      <vt:lpstr>PowerPoint Presentation</vt:lpstr>
      <vt:lpstr>Discussion</vt:lpstr>
      <vt:lpstr>Next Steps – how to stay involved</vt:lpstr>
      <vt:lpstr>Contact Us!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Lafountain and Dion Street Scoping Study</dc:title>
  <dc:creator>Dally, Annabelle</dc:creator>
  <cp:lastModifiedBy>Keith Oborne</cp:lastModifiedBy>
  <cp:revision>14</cp:revision>
  <dcterms:created xsi:type="dcterms:W3CDTF">2023-05-02T22:18:44Z</dcterms:created>
  <dcterms:modified xsi:type="dcterms:W3CDTF">2024-03-21T16:12:49Z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0x01010051BBBFA6CE85F04494038721A7C3346B</vt:lpwstr>
  </property>
</Properties>
</file>